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5143500" cx="9144000"/>
  <p:notesSz cx="6858000" cy="9144000"/>
  <p:embeddedFontLst>
    <p:embeddedFont>
      <p:font typeface="Roboto"/>
      <p:regular r:id="rId74"/>
      <p:bold r:id="rId75"/>
      <p:italic r:id="rId76"/>
      <p:boldItalic r:id="rId77"/>
    </p:embeddedFont>
    <p:embeddedFont>
      <p:font typeface="Montserrat"/>
      <p:regular r:id="rId78"/>
      <p:bold r:id="rId79"/>
      <p:italic r:id="rId80"/>
      <p:boldItalic r:id="rId81"/>
    </p:embeddedFont>
    <p:embeddedFont>
      <p:font typeface="Roboto Light"/>
      <p:regular r:id="rId82"/>
      <p:bold r:id="rId83"/>
      <p:italic r:id="rId84"/>
      <p:boldItalic r:id="rId85"/>
    </p:embeddedFont>
    <p:embeddedFont>
      <p:font typeface="Helvetica Neue"/>
      <p:regular r:id="rId86"/>
      <p:bold r:id="rId87"/>
      <p:italic r:id="rId88"/>
      <p:boldItalic r:id="rId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24F4F9-B197-42FC-B8A1-105C6F8FEF08}">
  <a:tblStyle styleId="{8424F4F9-B197-42FC-B8A1-105C6F8FEF0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Light-italic.fntdata"/><Relationship Id="rId83" Type="http://schemas.openxmlformats.org/officeDocument/2006/relationships/font" Target="fonts/RobotoLight-bold.fntdata"/><Relationship Id="rId42" Type="http://schemas.openxmlformats.org/officeDocument/2006/relationships/slide" Target="slides/slide37.xml"/><Relationship Id="rId86" Type="http://schemas.openxmlformats.org/officeDocument/2006/relationships/font" Target="fonts/HelveticaNeue-regular.fntdata"/><Relationship Id="rId41" Type="http://schemas.openxmlformats.org/officeDocument/2006/relationships/slide" Target="slides/slide36.xml"/><Relationship Id="rId85" Type="http://schemas.openxmlformats.org/officeDocument/2006/relationships/font" Target="fonts/RobotoLight-boldItalic.fntdata"/><Relationship Id="rId44" Type="http://schemas.openxmlformats.org/officeDocument/2006/relationships/slide" Target="slides/slide39.xml"/><Relationship Id="rId88" Type="http://schemas.openxmlformats.org/officeDocument/2006/relationships/font" Target="fonts/HelveticaNeue-italic.fntdata"/><Relationship Id="rId43" Type="http://schemas.openxmlformats.org/officeDocument/2006/relationships/slide" Target="slides/slide38.xml"/><Relationship Id="rId87" Type="http://schemas.openxmlformats.org/officeDocument/2006/relationships/font" Target="fonts/HelveticaNeue-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HelveticaNeue-boldItalic.fntdata"/><Relationship Id="rId80" Type="http://schemas.openxmlformats.org/officeDocument/2006/relationships/font" Target="fonts/Montserrat-italic.fntdata"/><Relationship Id="rId82" Type="http://schemas.openxmlformats.org/officeDocument/2006/relationships/font" Target="fonts/RobotoLight-regular.fntdata"/><Relationship Id="rId81"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bold.fntdata"/><Relationship Id="rId30" Type="http://schemas.openxmlformats.org/officeDocument/2006/relationships/slide" Target="slides/slide25.xml"/><Relationship Id="rId74" Type="http://schemas.openxmlformats.org/officeDocument/2006/relationships/font" Target="fonts/Roboto-regular.fntdata"/><Relationship Id="rId33" Type="http://schemas.openxmlformats.org/officeDocument/2006/relationships/slide" Target="slides/slide28.xml"/><Relationship Id="rId77" Type="http://schemas.openxmlformats.org/officeDocument/2006/relationships/font" Target="fonts/Roboto-boldItalic.fntdata"/><Relationship Id="rId32" Type="http://schemas.openxmlformats.org/officeDocument/2006/relationships/slide" Target="slides/slide27.xml"/><Relationship Id="rId76" Type="http://schemas.openxmlformats.org/officeDocument/2006/relationships/font" Target="fonts/Roboto-italic.fntdata"/><Relationship Id="rId35" Type="http://schemas.openxmlformats.org/officeDocument/2006/relationships/slide" Target="slides/slide30.xml"/><Relationship Id="rId79" Type="http://schemas.openxmlformats.org/officeDocument/2006/relationships/font" Target="fonts/Montserrat-bold.fntdata"/><Relationship Id="rId34" Type="http://schemas.openxmlformats.org/officeDocument/2006/relationships/slide" Target="slides/slide29.xml"/><Relationship Id="rId78" Type="http://schemas.openxmlformats.org/officeDocument/2006/relationships/font" Target="fonts/Montserrat-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595a4f662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595a4f6625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90bd626a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90bd626a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90bd626a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90bd626a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90bd626a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90bd626a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90bd626a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90bd626a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97bc89f1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97bc89f1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90bd626a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90bd626a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590bd626a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590bd626a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90bd626a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90bd626a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597bc89f1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597bc89f1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90bd626a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90bd626a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314e9b02f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314e9b02f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90bd626a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90bd626a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590bd626a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590bd626a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95a4f6625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595a4f6625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598aa543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598aa543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598aa543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598aa543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s">
                <a:solidFill>
                  <a:schemeClr val="dk1"/>
                </a:solidFill>
              </a:rPr>
              <a:t>Una disciplina interdisciplinaria incipiente</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el campo está cambiando muy deprisa</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resistirse a poner límites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98aa543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98aa543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Una disciplina interdisciplinaria </a:t>
            </a:r>
            <a:r>
              <a:rPr lang="es"/>
              <a:t>incipiente</a:t>
            </a:r>
            <a:endParaRPr/>
          </a:p>
          <a:p>
            <a:pPr indent="-298450" lvl="0" marL="457200" rtl="0" algn="l">
              <a:spcBef>
                <a:spcPts val="0"/>
              </a:spcBef>
              <a:spcAft>
                <a:spcPts val="0"/>
              </a:spcAft>
              <a:buSzPts val="1100"/>
              <a:buChar char="-"/>
            </a:pPr>
            <a:r>
              <a:rPr lang="es"/>
              <a:t>el campo está cambiando muy deprisa</a:t>
            </a:r>
            <a:endParaRPr/>
          </a:p>
          <a:p>
            <a:pPr indent="-298450" lvl="0" marL="457200" rtl="0" algn="l">
              <a:spcBef>
                <a:spcPts val="0"/>
              </a:spcBef>
              <a:spcAft>
                <a:spcPts val="0"/>
              </a:spcAft>
              <a:buSzPts val="1100"/>
              <a:buChar char="-"/>
            </a:pPr>
            <a:r>
              <a:rPr lang="es"/>
              <a:t>resistirse a poner límites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https://www.science.org/doi/10.1126/science.1167742</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598aa5435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598aa5435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98aa543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98aa543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Voy a </a:t>
            </a:r>
            <a:r>
              <a:rPr lang="es"/>
              <a:t> ilustrar con un ejemplo muchos de los temas importantes que surgen en CSS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98aa5435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598aa5435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98aa5435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98aa5435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Designamos datos históricos de reubicación para el entrenamiento del modelo, en el cual la unidad de observación era un solo refugiado y contenía información sobre las características de antecedentes de los refugiados (por ejemplo, país de origen, habilidades lingüísticas, género, edad, etc.), tiempo de llegada, ubicación asignada y éxito laboral medido.</a:t>
            </a:r>
            <a:endParaRPr/>
          </a:p>
          <a:p>
            <a:pPr indent="-298450" lvl="0" marL="457200" rtl="0" algn="l">
              <a:spcBef>
                <a:spcPts val="0"/>
              </a:spcBef>
              <a:spcAft>
                <a:spcPts val="0"/>
              </a:spcAft>
              <a:buSzPts val="1100"/>
              <a:buChar char="-"/>
            </a:pPr>
            <a:r>
              <a:rPr lang="es"/>
              <a:t>El criterio de optimalidad que utilizamos en nuestras aplicaciones fue maximizar el promedio de la métrica a nivel de casos (es decir, el promedio global de la probabilidad de que al menos un refugiado en cada familia obtenga empleo). También impusimos restricciones que representan limitaciones reales de asignación, como la cantidad de casos que pueden ser enviados a diferentes ubicaciones.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90bd626aa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90bd626a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598aa5435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598aa5435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598aa5435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598aa5435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Algo frecuente en ciencias sociales computacionales es estimar algo que nunca se ha medido antes, por lo que es difícil de evaluar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98aa543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598aa543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¿Dieron los refugiados su consentimiento informado para que sus datos se utilizaran en el estudio?</a:t>
            </a:r>
            <a:endParaRPr/>
          </a:p>
          <a:p>
            <a:pPr indent="-298450" lvl="0" marL="457200" rtl="0" algn="l">
              <a:spcBef>
                <a:spcPts val="0"/>
              </a:spcBef>
              <a:spcAft>
                <a:spcPts val="0"/>
              </a:spcAft>
              <a:buSzPts val="1100"/>
              <a:buChar char="-"/>
            </a:pPr>
            <a:r>
              <a:rPr lang="es"/>
              <a:t>¿Cómo se recogieron y almacenaron los datos personales de los refugiados?</a:t>
            </a:r>
            <a:endParaRPr/>
          </a:p>
          <a:p>
            <a:pPr indent="-298450" lvl="0" marL="457200" rtl="0" algn="l">
              <a:spcBef>
                <a:spcPts val="0"/>
              </a:spcBef>
              <a:spcAft>
                <a:spcPts val="0"/>
              </a:spcAft>
              <a:buSzPts val="1100"/>
              <a:buChar char="-"/>
            </a:pPr>
            <a:r>
              <a:rPr lang="es"/>
              <a:t>¿El algoritmo utilizado en el estudio introdujo o perpetuó algún sesgo o discriminación contra determinados grupos de refugiados?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598aa54359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598aa54359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término fue acuñado por el artista dadaísta Marcel Duchamp para describir objetos ordinarios y prefabricados seleccionados por un artista y presentados como arte.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98aa5435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598aa5435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598aa5435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598aa5435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Desajuste de las universidades: Los incentivos están mal alineados con los esfuerzos multidisciplinares</a:t>
            </a:r>
            <a:endParaRPr/>
          </a:p>
          <a:p>
            <a:pPr indent="-298450" lvl="0" marL="457200" rtl="0" algn="l">
              <a:spcBef>
                <a:spcPts val="0"/>
              </a:spcBef>
              <a:spcAft>
                <a:spcPts val="0"/>
              </a:spcAft>
              <a:buSzPts val="1100"/>
              <a:buChar char="-"/>
            </a:pPr>
            <a:r>
              <a:rPr lang="es"/>
              <a:t>Paradigmas inadecuados de intercambio de datos</a:t>
            </a:r>
            <a:endParaRPr/>
          </a:p>
          <a:p>
            <a:pPr indent="-298450" lvl="0" marL="457200" rtl="0" algn="l">
              <a:spcBef>
                <a:spcPts val="0"/>
              </a:spcBef>
              <a:spcAft>
                <a:spcPts val="0"/>
              </a:spcAft>
              <a:buSzPts val="1100"/>
              <a:buChar char="-"/>
            </a:pPr>
            <a:r>
              <a:rPr lang="es"/>
              <a:t>Desafíos eticos: desarrollar directrices éticas para investigación</a:t>
            </a:r>
            <a:endParaRPr/>
          </a:p>
          <a:p>
            <a:pPr indent="0" lvl="0" marL="45720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98aa5435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598aa5435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98aa5435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598aa5435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científicos sociales y los científicos de datos trabajando juntos, con cada grupo dándose cuenta de que tienen algo que aprender y aportar.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98aa54359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98aa5435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598aa5435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598aa5435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97bc89f1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97bc89f1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598aa54359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598aa54359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el último siglo se ha desarrollado una amplia colección de métodos estadísticos </a:t>
            </a:r>
            <a:endParaRPr/>
          </a:p>
          <a:p>
            <a:pPr indent="0" lvl="0" marL="0" rtl="0" algn="l">
              <a:spcBef>
                <a:spcPts val="0"/>
              </a:spcBef>
              <a:spcAft>
                <a:spcPts val="0"/>
              </a:spcAft>
              <a:buNone/>
            </a:pPr>
            <a:r>
              <a:rPr lang="es"/>
              <a:t>Existe una gran comunidad de usuarios expertos y no tan expertos de la metodología.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98aa5435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598aa5435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98aa5435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598aa5435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598aa54359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598aa54359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598aa54359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598aa54359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98aa54359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598aa54359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Está claro que no existe un conjunto de directrices o prácticas que sirvan para todos los casos, dada la complejidad de las actividades académicas actuales. Lo que se aceptaba fácilmente como enfoque estándar ya no puede aplicarse sin tener en cuenta los factores emergentes. Esto es más evidente en cualquier tipo de investigación en la que intervenga la tecnología.</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598aa54359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598aa5435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98aa54359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598aa54359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Este enfoque basado en principios ayuda a los investigadores a tomar decisiones razonables para casos en los que aún no se han escrito normas, y ayuda a los investigadores a comunicar sus razonamientos entre sí y al público.</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598aa54359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598aa54359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a:t>
            </a:r>
            <a:r>
              <a:rPr lang="es"/>
              <a:t>ra concretar, empezaré con tres ejemplos de estudios sobre la era digital que han generado controversias éticas.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598aa54359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598aa54359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Participants in the emotional contagion experiment were put into four groups: a “negativity-reduced” group, for whom posts with negative words (e.g., sad) were randomly blocked from appearing in the News Feed; a “positivity-reduced” group for whom posts with positive words (e.g., happy) were randomly blocked; and two control groups, one of the positivity-reduced group and one for the negativity-reduced group. The researchers found that people in the positivity-reduced group used slightly fewer positive words and slightly more negative words, relative to the control group. Likewise, they found that people in the negativity-reduced condition used slightly more positive words and slightly fewer negative words. Thus, the researchers found evidence of emotional contagion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97bc89f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97bc89f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598aa54359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598aa54359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598aa54359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598aa54359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partir de 2006, un equipo de profesores y asistentes de investigación screapeo los perfiles de Facebook de los miembros de la promoción de 2009 de una "diversa universidad privada del noreste de EE.UU.". A continuación, los investigadores fusionaron los datos de Facebook, que incluían información sobre amistades y gustos culturales, con los datos de la universidad, que incluían información sobre las especialidades académicas y el lugar del campus donde vivían los estudiantes. Estos datos fusionados constituyeron un valioso recurso y se utilizaron para crear nuevos conocimientos sobre temas como la formación de las redes sociales (Wimmer y Lewis, 2010) y la coevolución de las redes sociales y el comportamiento.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98aa54359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598aa54359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598aa54359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598aa54359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50">
                <a:solidFill>
                  <a:srgbClr val="333333"/>
                </a:solidFill>
                <a:highlight>
                  <a:srgbClr val="FFFFFF"/>
                </a:highlight>
                <a:latin typeface="Helvetica Neue"/>
                <a:ea typeface="Helvetica Neue"/>
                <a:cs typeface="Helvetica Neue"/>
                <a:sym typeface="Helvetica Neue"/>
              </a:rPr>
              <a:t>If you happen to visit a web page with this code snippet in it, your web browser will try to contact a website that the researchers were monitoring for possible censorship (e.g., the website of a banned political party). Then, your web browser will report back to the researchers about whether it was able to contact the potentially blocked website (figure 6.2). Further, all of this will be invisible unless you check the HTML source file of the web page.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98aa54359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98aa54359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598aa54359_1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598aa54359_1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50">
                <a:solidFill>
                  <a:srgbClr val="333333"/>
                </a:solidFill>
                <a:highlight>
                  <a:srgbClr val="FFFFFF"/>
                </a:highlight>
                <a:latin typeface="Helvetica Neue"/>
                <a:ea typeface="Helvetica Neue"/>
                <a:cs typeface="Helvetica Neue"/>
                <a:sym typeface="Helvetica Neue"/>
              </a:rPr>
              <a:t>fore launching the project, the researchers conferred with their IRB, which declined to review the project because it was not “human subjects research”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598aa54359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598aa54359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 For example, the Common Rule (the set of regulations governing most government-funded research in the United States) has not changed much since 1981.</a:t>
            </a:r>
            <a:endParaRPr/>
          </a:p>
          <a:p>
            <a:pPr indent="0" lvl="0" marL="0" rtl="0" algn="l">
              <a:spcBef>
                <a:spcPts val="0"/>
              </a:spcBef>
              <a:spcAft>
                <a:spcPts val="0"/>
              </a:spcAft>
              <a:buNone/>
            </a:pPr>
            <a:r>
              <a:rPr lang="es"/>
              <a:t>A second source of inconsistency is that norms around abstract concepts such as privacy are still being actively debated by researchers, policy makers, and activists.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598aa54359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598aa54359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La deontología suele contraponerse al consecuencialismo (y ambos a la ética de la virtud). Mientras que los consecuencialistas sostienen que la acción correcta está determinada únicamente por sus consecuencias, los deontólogos niegan esto y sostienen que la acción correcta no está determinada únicamente por sus consecuencias.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
              <a:t>En lugar de pensar en las reglas de las que parten los científicos sociales, es mejor abstraerse a los principios de los que se derivan esas reglas</a:t>
            </a:r>
            <a:endParaRPr/>
          </a:p>
          <a:p>
            <a:pPr indent="-298450" lvl="0" marL="457200" rtl="0" algn="l">
              <a:spcBef>
                <a:spcPts val="0"/>
              </a:spcBef>
              <a:spcAft>
                <a:spcPts val="0"/>
              </a:spcAft>
              <a:buSzPts val="1100"/>
              <a:buChar char="-"/>
            </a:pPr>
            <a:r>
              <a:rPr lang="es"/>
              <a:t>Estos principios son menos específicos que las reglas y nos ayudan a razonar sobre nuevas situaciones para las que no hay reglas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In particular, I believe that the principles expressed in two reports—the Belmont Report (Belmont Report 1979) and the Menlo Report (Dittrich, Kenneally, and others 2011)—can help researchers reason about the ethical challenges that they face.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598aa54359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598aa54359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el Respeto a las Personas sugiere que los investigadores no deben hacer cosas a las personas sin su consentimiento. </a:t>
            </a:r>
            <a:endParaRPr/>
          </a:p>
          <a:p>
            <a:pPr indent="0" lvl="0" marL="0" rtl="0" algn="l">
              <a:spcBef>
                <a:spcPts val="0"/>
              </a:spcBef>
              <a:spcAft>
                <a:spcPts val="0"/>
              </a:spcAft>
              <a:buNone/>
            </a:pPr>
            <a:r>
              <a:rPr lang="es"/>
              <a:t>Desde un punto de vista crítico, esto es válido incluso si el investigador piensa que lo que está haciendo es inofensivo, o incluso beneficioso.</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598aa54359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598aa54359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practice, the principle of Beneficence has been interpreted to mean that researchers should undertake two separate processes: a risk/benefit analysis and then a decision about whether the risks and benefits strike an appropriate ethical balance.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314e9b02f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314e9b02f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598aa54359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598aa54359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practice, the principle of Beneficence has been interpreted to mean that researchers should undertake two separate processes: a risk/benefit analysis and then a decision about whether the risks and benefits strike an appropriate ethical balance.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598aa54359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598aa54359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ejemplo, en el siglo XIX, la carga de servir como sujetos de investigación en ensayos médicos recaía en gran medida sobre los pobres, mientras que los beneficios de la mejora de la atención médica iban a parar principalmente a los ricos.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598aa54359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598aa54359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ejemplo, en el siglo XIX, la carga de servir como sujetos de investigación en ensayos médicos recaía en gran medida sobre los pobres, mientras que los beneficios de la mejora de la atención médica iban a parar principalmente a los ricos.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598aa54359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598aa54359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ejemplo, en el siglo XIX, la carga de servir como sujetos de investigación en ensayos médicos recaía en gran medida sobre los pobres, mientras que los beneficios de la mejora de la atención médica iban a parar principalmente a los ricos.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598aa54359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598aa54359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50">
                <a:solidFill>
                  <a:srgbClr val="333333"/>
                </a:solidFill>
                <a:highlight>
                  <a:srgbClr val="FFFFFF"/>
                </a:highlight>
                <a:latin typeface="Helvetica Neue"/>
                <a:ea typeface="Helvetica Neue"/>
                <a:cs typeface="Helvetica Neue"/>
                <a:sym typeface="Helvetica Neue"/>
              </a:rPr>
              <a:t>Another way to think about transparency-based accountability is that it is trying to prevent the research community from doing things in secret. This transparency-based accountability enables a broader role for the public in ethical debates, which is important for both ethical and practical reasons.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598aa54359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598aa54359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particular, Maryland House Bill 917, passed in 2002, extends Common Rule protections to all research conducted in Maryland, independent of funding source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598aa54359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598aa54359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98aa54359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598aa54359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For consequentialism, one of these extreme cases could be called Transplant. Imagine a doctor who has five patients dying of organ failure and one healthy patient whose organs can save all five. Under certain conditions, a consequentialist doctor will be permitted—and even required—to kill the healthy patient to obtain his organs. This complete focus on ends, without regard to means, is flawed.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Likewise, deontology can also be taken to awkward extremes, such as in the case that could be called Time bomb. Imagine a police officer who has captured a terrorist who knows the location of a ticking time bomb that will kill millions of people. A deontological police officer would not lie in order to trick a terrorist into revealing the location of the bomb. This complete focus on means, without regards to ends, also is flawed.</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598aa54359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598aa54359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90bd626a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90bd626a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590bd626a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590bd626a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97bc89f1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97bc89f1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11"/>
          <p:cNvSpPr txBox="1"/>
          <p:nvPr>
            <p:ph hasCustomPrompt="1" type="title"/>
          </p:nvPr>
        </p:nvSpPr>
        <p:spPr>
          <a:xfrm>
            <a:off x="311700" y="4965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62" name="Google Shape;62;p11"/>
          <p:cNvSpPr txBox="1"/>
          <p:nvPr>
            <p:ph idx="1" type="body"/>
          </p:nvPr>
        </p:nvSpPr>
        <p:spPr>
          <a:xfrm>
            <a:off x="311700" y="25426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63" name="Google Shape;6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11"/>
          <p:cNvSpPr txBox="1"/>
          <p:nvPr/>
        </p:nvSpPr>
        <p:spPr>
          <a:xfrm>
            <a:off x="841793" y="4839225"/>
            <a:ext cx="56379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Roboto"/>
                <a:ea typeface="Roboto"/>
                <a:cs typeface="Roboto"/>
                <a:sym typeface="Roboto"/>
              </a:rPr>
              <a:t>The Summer Institutes in Computational Social Sciences  |   </a:t>
            </a:r>
            <a:r>
              <a:rPr b="1" i="0" lang="es" sz="900" u="none" cap="none" strike="noStrike">
                <a:solidFill>
                  <a:srgbClr val="2D8CA9"/>
                </a:solidFill>
                <a:latin typeface="Roboto"/>
                <a:ea typeface="Roboto"/>
                <a:cs typeface="Roboto"/>
                <a:sym typeface="Roboto"/>
              </a:rPr>
              <a:t>Santiago, Chile - Julio 2023	</a:t>
            </a:r>
            <a:endParaRPr b="1" i="0" sz="900" u="none" cap="none" strike="noStrike">
              <a:solidFill>
                <a:srgbClr val="2D8CA9"/>
              </a:solidFill>
              <a:latin typeface="Roboto"/>
              <a:ea typeface="Roboto"/>
              <a:cs typeface="Roboto"/>
              <a:sym typeface="Roboto"/>
            </a:endParaRPr>
          </a:p>
        </p:txBody>
      </p:sp>
      <p:pic>
        <p:nvPicPr>
          <p:cNvPr id="65" name="Google Shape;65;p11"/>
          <p:cNvPicPr preferRelativeResize="0"/>
          <p:nvPr/>
        </p:nvPicPr>
        <p:blipFill rotWithShape="1">
          <a:blip r:embed="rId2">
            <a:alphaModFix/>
          </a:blip>
          <a:srcRect b="0" l="0" r="0" t="0"/>
          <a:stretch/>
        </p:blipFill>
        <p:spPr>
          <a:xfrm>
            <a:off x="136831" y="4833880"/>
            <a:ext cx="719266" cy="2330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68" name="Google Shape;68;p12"/>
          <p:cNvSpPr txBox="1"/>
          <p:nvPr/>
        </p:nvSpPr>
        <p:spPr>
          <a:xfrm>
            <a:off x="841793" y="4839225"/>
            <a:ext cx="56379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Roboto"/>
                <a:ea typeface="Roboto"/>
                <a:cs typeface="Roboto"/>
                <a:sym typeface="Roboto"/>
              </a:rPr>
              <a:t>The Summer Institutes in Computational Social Sciences  |   </a:t>
            </a:r>
            <a:r>
              <a:rPr b="1" i="0" lang="es" sz="900" u="none" cap="none" strike="noStrike">
                <a:solidFill>
                  <a:srgbClr val="2D8CA9"/>
                </a:solidFill>
                <a:latin typeface="Roboto"/>
                <a:ea typeface="Roboto"/>
                <a:cs typeface="Roboto"/>
                <a:sym typeface="Roboto"/>
              </a:rPr>
              <a:t>Santiago, Chile - Julio 2023	</a:t>
            </a:r>
            <a:endParaRPr b="1" i="0" sz="900" u="none" cap="none" strike="noStrike">
              <a:solidFill>
                <a:srgbClr val="2D8CA9"/>
              </a:solidFill>
              <a:latin typeface="Roboto"/>
              <a:ea typeface="Roboto"/>
              <a:cs typeface="Roboto"/>
              <a:sym typeface="Roboto"/>
            </a:endParaRPr>
          </a:p>
        </p:txBody>
      </p:sp>
      <p:pic>
        <p:nvPicPr>
          <p:cNvPr id="69" name="Google Shape;69;p12"/>
          <p:cNvPicPr preferRelativeResize="0"/>
          <p:nvPr/>
        </p:nvPicPr>
        <p:blipFill rotWithShape="1">
          <a:blip r:embed="rId2">
            <a:alphaModFix/>
          </a:blip>
          <a:srcRect b="0" l="0" r="0" t="0"/>
          <a:stretch/>
        </p:blipFill>
        <p:spPr>
          <a:xfrm>
            <a:off x="136831" y="4833880"/>
            <a:ext cx="719266" cy="2330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7" name="Google Shape;17;p3"/>
          <p:cNvSpPr txBox="1"/>
          <p:nvPr/>
        </p:nvSpPr>
        <p:spPr>
          <a:xfrm>
            <a:off x="841793" y="4823779"/>
            <a:ext cx="56379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Roboto"/>
                <a:ea typeface="Roboto"/>
                <a:cs typeface="Roboto"/>
                <a:sym typeface="Roboto"/>
              </a:rPr>
              <a:t>The Summer Institutes in Computational Social Sciences  |   </a:t>
            </a:r>
            <a:r>
              <a:rPr b="1" i="0" lang="es" sz="900" u="none" cap="none" strike="noStrike">
                <a:solidFill>
                  <a:srgbClr val="2D8CA9"/>
                </a:solidFill>
                <a:latin typeface="Roboto"/>
                <a:ea typeface="Roboto"/>
                <a:cs typeface="Roboto"/>
                <a:sym typeface="Roboto"/>
              </a:rPr>
              <a:t>Santiago, Chile - Julio 2023	</a:t>
            </a:r>
            <a:endParaRPr b="1" i="0" sz="900" u="none" cap="none" strike="noStrike">
              <a:solidFill>
                <a:srgbClr val="2D8CA9"/>
              </a:solidFill>
              <a:latin typeface="Roboto"/>
              <a:ea typeface="Roboto"/>
              <a:cs typeface="Roboto"/>
              <a:sym typeface="Roboto"/>
            </a:endParaRPr>
          </a:p>
        </p:txBody>
      </p:sp>
      <p:pic>
        <p:nvPicPr>
          <p:cNvPr id="18" name="Google Shape;18;p3"/>
          <p:cNvPicPr preferRelativeResize="0"/>
          <p:nvPr/>
        </p:nvPicPr>
        <p:blipFill rotWithShape="1">
          <a:blip r:embed="rId2">
            <a:alphaModFix/>
          </a:blip>
          <a:srcRect b="0" l="0" r="0" t="0"/>
          <a:stretch/>
        </p:blipFill>
        <p:spPr>
          <a:xfrm>
            <a:off x="136831" y="4833880"/>
            <a:ext cx="719266" cy="233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1" name="Google Shape;21;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2" name="Google Shape;22;p4"/>
          <p:cNvSpPr txBox="1"/>
          <p:nvPr/>
        </p:nvSpPr>
        <p:spPr>
          <a:xfrm>
            <a:off x="841793" y="4801640"/>
            <a:ext cx="56379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Roboto"/>
                <a:ea typeface="Roboto"/>
                <a:cs typeface="Roboto"/>
                <a:sym typeface="Roboto"/>
              </a:rPr>
              <a:t>The Summer Institutes in Computational Social Sciences  |   </a:t>
            </a:r>
            <a:r>
              <a:rPr b="1" i="0" lang="es" sz="900" u="none" cap="none" strike="noStrike">
                <a:solidFill>
                  <a:srgbClr val="2D8CA9"/>
                </a:solidFill>
                <a:latin typeface="Roboto"/>
                <a:ea typeface="Roboto"/>
                <a:cs typeface="Roboto"/>
                <a:sym typeface="Roboto"/>
              </a:rPr>
              <a:t>Santiago, Chile - Julio 2023	</a:t>
            </a:r>
            <a:endParaRPr b="1" i="0" sz="900" u="none" cap="none" strike="noStrike">
              <a:solidFill>
                <a:srgbClr val="2D8CA9"/>
              </a:solidFill>
              <a:latin typeface="Roboto"/>
              <a:ea typeface="Roboto"/>
              <a:cs typeface="Roboto"/>
              <a:sym typeface="Roboto"/>
            </a:endParaRPr>
          </a:p>
        </p:txBody>
      </p:sp>
      <p:pic>
        <p:nvPicPr>
          <p:cNvPr id="23" name="Google Shape;23;p4"/>
          <p:cNvPicPr preferRelativeResize="0"/>
          <p:nvPr/>
        </p:nvPicPr>
        <p:blipFill rotWithShape="1">
          <a:blip r:embed="rId2">
            <a:alphaModFix/>
          </a:blip>
          <a:srcRect b="0" l="0" r="0" t="0"/>
          <a:stretch/>
        </p:blipFill>
        <p:spPr>
          <a:xfrm>
            <a:off x="136831" y="4833880"/>
            <a:ext cx="719266" cy="2330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6" name="Google Shape;26;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9" name="Google Shape;29;p5"/>
          <p:cNvSpPr txBox="1"/>
          <p:nvPr/>
        </p:nvSpPr>
        <p:spPr>
          <a:xfrm>
            <a:off x="841793" y="4839225"/>
            <a:ext cx="56379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Roboto"/>
                <a:ea typeface="Roboto"/>
                <a:cs typeface="Roboto"/>
                <a:sym typeface="Roboto"/>
              </a:rPr>
              <a:t>The Summer Institutes in Computational Social Sciences  |   </a:t>
            </a:r>
            <a:r>
              <a:rPr b="1" i="0" lang="es" sz="900" u="none" cap="none" strike="noStrike">
                <a:solidFill>
                  <a:srgbClr val="2D8CA9"/>
                </a:solidFill>
                <a:latin typeface="Roboto"/>
                <a:ea typeface="Roboto"/>
                <a:cs typeface="Roboto"/>
                <a:sym typeface="Roboto"/>
              </a:rPr>
              <a:t>Santiago, Chile - Julio 2023	</a:t>
            </a:r>
            <a:endParaRPr b="1" i="0" sz="900" u="none" cap="none" strike="noStrike">
              <a:solidFill>
                <a:srgbClr val="2D8CA9"/>
              </a:solidFill>
              <a:latin typeface="Roboto"/>
              <a:ea typeface="Roboto"/>
              <a:cs typeface="Roboto"/>
              <a:sym typeface="Roboto"/>
            </a:endParaRPr>
          </a:p>
        </p:txBody>
      </p:sp>
      <p:pic>
        <p:nvPicPr>
          <p:cNvPr id="30" name="Google Shape;30;p5"/>
          <p:cNvPicPr preferRelativeResize="0"/>
          <p:nvPr/>
        </p:nvPicPr>
        <p:blipFill rotWithShape="1">
          <a:blip r:embed="rId2">
            <a:alphaModFix/>
          </a:blip>
          <a:srcRect b="0" l="0" r="0" t="0"/>
          <a:stretch/>
        </p:blipFill>
        <p:spPr>
          <a:xfrm>
            <a:off x="136831" y="4833880"/>
            <a:ext cx="719266" cy="2330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 name="Google Shape;3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34" name="Google Shape;34;p6"/>
          <p:cNvSpPr txBox="1"/>
          <p:nvPr/>
        </p:nvSpPr>
        <p:spPr>
          <a:xfrm>
            <a:off x="841793" y="4839225"/>
            <a:ext cx="56379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Roboto"/>
                <a:ea typeface="Roboto"/>
                <a:cs typeface="Roboto"/>
                <a:sym typeface="Roboto"/>
              </a:rPr>
              <a:t>The Summer Institutes in Computational Social Sciences  |   </a:t>
            </a:r>
            <a:r>
              <a:rPr b="1" i="0" lang="es" sz="900" u="none" cap="none" strike="noStrike">
                <a:solidFill>
                  <a:srgbClr val="2D8CA9"/>
                </a:solidFill>
                <a:latin typeface="Roboto"/>
                <a:ea typeface="Roboto"/>
                <a:cs typeface="Roboto"/>
                <a:sym typeface="Roboto"/>
              </a:rPr>
              <a:t>Santiago, Chile - Julio 2023	</a:t>
            </a:r>
            <a:endParaRPr b="1" i="0" sz="900" u="none" cap="none" strike="noStrike">
              <a:solidFill>
                <a:srgbClr val="2D8CA9"/>
              </a:solidFill>
              <a:latin typeface="Roboto"/>
              <a:ea typeface="Roboto"/>
              <a:cs typeface="Roboto"/>
              <a:sym typeface="Roboto"/>
            </a:endParaRPr>
          </a:p>
        </p:txBody>
      </p:sp>
      <p:pic>
        <p:nvPicPr>
          <p:cNvPr id="35" name="Google Shape;35;p6"/>
          <p:cNvPicPr preferRelativeResize="0"/>
          <p:nvPr/>
        </p:nvPicPr>
        <p:blipFill rotWithShape="1">
          <a:blip r:embed="rId2">
            <a:alphaModFix/>
          </a:blip>
          <a:srcRect b="0" l="0" r="0" t="0"/>
          <a:stretch/>
        </p:blipFill>
        <p:spPr>
          <a:xfrm>
            <a:off x="136831" y="4833880"/>
            <a:ext cx="719266" cy="2330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8" name="Google Shape;38;p7"/>
          <p:cNvSpPr txBox="1"/>
          <p:nvPr>
            <p:ph idx="1" type="body"/>
          </p:nvPr>
        </p:nvSpPr>
        <p:spPr>
          <a:xfrm>
            <a:off x="311700" y="1389600"/>
            <a:ext cx="79983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9" name="Google Shape;3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0" name="Google Shape;40;p7"/>
          <p:cNvSpPr txBox="1"/>
          <p:nvPr/>
        </p:nvSpPr>
        <p:spPr>
          <a:xfrm>
            <a:off x="841793" y="4839225"/>
            <a:ext cx="56379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Roboto"/>
                <a:ea typeface="Roboto"/>
                <a:cs typeface="Roboto"/>
                <a:sym typeface="Roboto"/>
              </a:rPr>
              <a:t>The Summer Institutes in Computational Social Sciences  |   </a:t>
            </a:r>
            <a:r>
              <a:rPr b="1" i="0" lang="es" sz="900" u="none" cap="none" strike="noStrike">
                <a:solidFill>
                  <a:srgbClr val="2D8CA9"/>
                </a:solidFill>
                <a:latin typeface="Roboto"/>
                <a:ea typeface="Roboto"/>
                <a:cs typeface="Roboto"/>
                <a:sym typeface="Roboto"/>
              </a:rPr>
              <a:t>Santiago, Chile - Julio 2023	</a:t>
            </a:r>
            <a:endParaRPr b="1" i="0" sz="900" u="none" cap="none" strike="noStrike">
              <a:solidFill>
                <a:srgbClr val="2D8CA9"/>
              </a:solidFill>
              <a:latin typeface="Roboto"/>
              <a:ea typeface="Roboto"/>
              <a:cs typeface="Roboto"/>
              <a:sym typeface="Roboto"/>
            </a:endParaRPr>
          </a:p>
        </p:txBody>
      </p:sp>
      <p:pic>
        <p:nvPicPr>
          <p:cNvPr id="41" name="Google Shape;41;p7"/>
          <p:cNvPicPr preferRelativeResize="0"/>
          <p:nvPr/>
        </p:nvPicPr>
        <p:blipFill rotWithShape="1">
          <a:blip r:embed="rId2">
            <a:alphaModFix/>
          </a:blip>
          <a:srcRect b="0" l="0" r="0" t="0"/>
          <a:stretch/>
        </p:blipFill>
        <p:spPr>
          <a:xfrm>
            <a:off x="136831" y="4833880"/>
            <a:ext cx="719266" cy="2330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44" name="Google Shape;4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5" name="Google Shape;45;p8"/>
          <p:cNvSpPr txBox="1"/>
          <p:nvPr/>
        </p:nvSpPr>
        <p:spPr>
          <a:xfrm>
            <a:off x="841793" y="4839225"/>
            <a:ext cx="56379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Roboto"/>
                <a:ea typeface="Roboto"/>
                <a:cs typeface="Roboto"/>
                <a:sym typeface="Roboto"/>
              </a:rPr>
              <a:t>The Summer Institutes in Computational Social Sciences  |   </a:t>
            </a:r>
            <a:r>
              <a:rPr b="1" i="0" lang="es" sz="900" u="none" cap="none" strike="noStrike">
                <a:solidFill>
                  <a:srgbClr val="2D8CA9"/>
                </a:solidFill>
                <a:latin typeface="Roboto"/>
                <a:ea typeface="Roboto"/>
                <a:cs typeface="Roboto"/>
                <a:sym typeface="Roboto"/>
              </a:rPr>
              <a:t>Santiago, Chile - Julio 2023	</a:t>
            </a:r>
            <a:endParaRPr b="1" i="0" sz="900" u="none" cap="none" strike="noStrike">
              <a:solidFill>
                <a:srgbClr val="2D8CA9"/>
              </a:solidFill>
              <a:latin typeface="Roboto"/>
              <a:ea typeface="Roboto"/>
              <a:cs typeface="Roboto"/>
              <a:sym typeface="Roboto"/>
            </a:endParaRPr>
          </a:p>
        </p:txBody>
      </p:sp>
      <p:pic>
        <p:nvPicPr>
          <p:cNvPr id="46" name="Google Shape;46;p8"/>
          <p:cNvPicPr preferRelativeResize="0"/>
          <p:nvPr/>
        </p:nvPicPr>
        <p:blipFill rotWithShape="1">
          <a:blip r:embed="rId2">
            <a:alphaModFix/>
          </a:blip>
          <a:srcRect b="0" l="0" r="0" t="0"/>
          <a:stretch/>
        </p:blipFill>
        <p:spPr>
          <a:xfrm>
            <a:off x="136831" y="4833880"/>
            <a:ext cx="719266" cy="2330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50" name="Google Shape;50;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52" name="Google Shape;5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53" name="Google Shape;53;p9"/>
          <p:cNvSpPr txBox="1"/>
          <p:nvPr/>
        </p:nvSpPr>
        <p:spPr>
          <a:xfrm>
            <a:off x="841793" y="4839225"/>
            <a:ext cx="56379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Roboto"/>
                <a:ea typeface="Roboto"/>
                <a:cs typeface="Roboto"/>
                <a:sym typeface="Roboto"/>
              </a:rPr>
              <a:t>The Summer Institutes in Computational Social Sciences  |   </a:t>
            </a:r>
            <a:r>
              <a:rPr b="1" i="0" lang="es" sz="900" u="none" cap="none" strike="noStrike">
                <a:solidFill>
                  <a:srgbClr val="2D8CA9"/>
                </a:solidFill>
                <a:latin typeface="Roboto"/>
                <a:ea typeface="Roboto"/>
                <a:cs typeface="Roboto"/>
                <a:sym typeface="Roboto"/>
              </a:rPr>
              <a:t>Santiago, Chile - Julio 2023	</a:t>
            </a:r>
            <a:endParaRPr b="1" i="0" sz="900" u="none" cap="none" strike="noStrike">
              <a:solidFill>
                <a:srgbClr val="2D8CA9"/>
              </a:solidFill>
              <a:latin typeface="Roboto"/>
              <a:ea typeface="Roboto"/>
              <a:cs typeface="Roboto"/>
              <a:sym typeface="Roboto"/>
            </a:endParaRPr>
          </a:p>
        </p:txBody>
      </p:sp>
      <p:pic>
        <p:nvPicPr>
          <p:cNvPr id="54" name="Google Shape;54;p9"/>
          <p:cNvPicPr preferRelativeResize="0"/>
          <p:nvPr/>
        </p:nvPicPr>
        <p:blipFill rotWithShape="1">
          <a:blip r:embed="rId2">
            <a:alphaModFix/>
          </a:blip>
          <a:srcRect b="0" l="0" r="0" t="0"/>
          <a:stretch/>
        </p:blipFill>
        <p:spPr>
          <a:xfrm>
            <a:off x="136831" y="4833880"/>
            <a:ext cx="719266" cy="2330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57" name="Google Shape;5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58" name="Google Shape;58;p10"/>
          <p:cNvSpPr txBox="1"/>
          <p:nvPr/>
        </p:nvSpPr>
        <p:spPr>
          <a:xfrm>
            <a:off x="841793" y="4839225"/>
            <a:ext cx="5637900" cy="33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000000"/>
                </a:solidFill>
                <a:latin typeface="Roboto"/>
                <a:ea typeface="Roboto"/>
                <a:cs typeface="Roboto"/>
                <a:sym typeface="Roboto"/>
              </a:rPr>
              <a:t>The Summer Institutes in Computational Social Sciences  |   </a:t>
            </a:r>
            <a:r>
              <a:rPr b="1" i="0" lang="es" sz="900" u="none" cap="none" strike="noStrike">
                <a:solidFill>
                  <a:srgbClr val="2D8CA9"/>
                </a:solidFill>
                <a:latin typeface="Roboto"/>
                <a:ea typeface="Roboto"/>
                <a:cs typeface="Roboto"/>
                <a:sym typeface="Roboto"/>
              </a:rPr>
              <a:t>Santiago, Chile - Julio 2023	</a:t>
            </a:r>
            <a:endParaRPr b="1" i="0" sz="900" u="none" cap="none" strike="noStrike">
              <a:solidFill>
                <a:srgbClr val="2D8CA9"/>
              </a:solidFill>
              <a:latin typeface="Roboto"/>
              <a:ea typeface="Roboto"/>
              <a:cs typeface="Roboto"/>
              <a:sym typeface="Roboto"/>
            </a:endParaRPr>
          </a:p>
        </p:txBody>
      </p:sp>
      <p:pic>
        <p:nvPicPr>
          <p:cNvPr id="59" name="Google Shape;59;p10"/>
          <p:cNvPicPr preferRelativeResize="0"/>
          <p:nvPr/>
        </p:nvPicPr>
        <p:blipFill rotWithShape="1">
          <a:blip r:embed="rId2">
            <a:alphaModFix/>
          </a:blip>
          <a:srcRect b="0" l="0" r="0" t="0"/>
          <a:stretch/>
        </p:blipFill>
        <p:spPr>
          <a:xfrm>
            <a:off x="136831" y="4833880"/>
            <a:ext cx="719266" cy="2330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rgbClr val="2D8CA9"/>
              </a:buClr>
              <a:buSzPts val="2800"/>
              <a:buFont typeface="Roboto"/>
              <a:buNone/>
              <a:defRPr b="0" i="0" sz="2800" u="none" cap="none" strike="noStrike">
                <a:solidFill>
                  <a:srgbClr val="2D8CA9"/>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666666"/>
              </a:buClr>
              <a:buSzPts val="1800"/>
              <a:buFont typeface="Roboto"/>
              <a:buChar char="●"/>
              <a:defRPr b="0" i="0" sz="1800" u="none" cap="none" strike="noStrike">
                <a:solidFill>
                  <a:srgbClr val="666666"/>
                </a:solidFill>
                <a:latin typeface="Roboto"/>
                <a:ea typeface="Roboto"/>
                <a:cs typeface="Roboto"/>
                <a:sym typeface="Roboto"/>
              </a:defRPr>
            </a:lvl1pPr>
            <a:lvl2pPr indent="-317500" lvl="1" marL="914400" marR="0" rtl="0" algn="l">
              <a:lnSpc>
                <a:spcPct val="115000"/>
              </a:lnSpc>
              <a:spcBef>
                <a:spcPts val="0"/>
              </a:spcBef>
              <a:spcAft>
                <a:spcPts val="0"/>
              </a:spcAft>
              <a:buClr>
                <a:srgbClr val="666666"/>
              </a:buClr>
              <a:buSzPts val="1400"/>
              <a:buFont typeface="Roboto"/>
              <a:buChar char="○"/>
              <a:defRPr b="0" i="0" sz="1400" u="none" cap="none" strike="noStrike">
                <a:solidFill>
                  <a:srgbClr val="666666"/>
                </a:solidFill>
                <a:latin typeface="Roboto"/>
                <a:ea typeface="Roboto"/>
                <a:cs typeface="Roboto"/>
                <a:sym typeface="Roboto"/>
              </a:defRPr>
            </a:lvl2pPr>
            <a:lvl3pPr indent="-317500" lvl="2" marL="1371600" marR="0" rtl="0" algn="l">
              <a:lnSpc>
                <a:spcPct val="115000"/>
              </a:lnSpc>
              <a:spcBef>
                <a:spcPts val="0"/>
              </a:spcBef>
              <a:spcAft>
                <a:spcPts val="0"/>
              </a:spcAft>
              <a:buClr>
                <a:srgbClr val="666666"/>
              </a:buClr>
              <a:buSzPts val="1400"/>
              <a:buFont typeface="Roboto"/>
              <a:buChar char="■"/>
              <a:defRPr b="0" i="0" sz="1400" u="none" cap="none" strike="noStrike">
                <a:solidFill>
                  <a:srgbClr val="666666"/>
                </a:solidFill>
                <a:latin typeface="Roboto"/>
                <a:ea typeface="Roboto"/>
                <a:cs typeface="Roboto"/>
                <a:sym typeface="Roboto"/>
              </a:defRPr>
            </a:lvl3pPr>
            <a:lvl4pPr indent="-317500" lvl="3" marL="1828800" marR="0" rtl="0" algn="l">
              <a:lnSpc>
                <a:spcPct val="115000"/>
              </a:lnSpc>
              <a:spcBef>
                <a:spcPts val="0"/>
              </a:spcBef>
              <a:spcAft>
                <a:spcPts val="0"/>
              </a:spcAft>
              <a:buClr>
                <a:srgbClr val="666666"/>
              </a:buClr>
              <a:buSzPts val="1400"/>
              <a:buFont typeface="Roboto"/>
              <a:buChar char="●"/>
              <a:defRPr b="0" i="0" sz="1400" u="none" cap="none" strike="noStrike">
                <a:solidFill>
                  <a:srgbClr val="666666"/>
                </a:solidFill>
                <a:latin typeface="Roboto"/>
                <a:ea typeface="Roboto"/>
                <a:cs typeface="Roboto"/>
                <a:sym typeface="Roboto"/>
              </a:defRPr>
            </a:lvl4pPr>
            <a:lvl5pPr indent="-317500" lvl="4" marL="2286000" marR="0" rtl="0" algn="l">
              <a:lnSpc>
                <a:spcPct val="115000"/>
              </a:lnSpc>
              <a:spcBef>
                <a:spcPts val="0"/>
              </a:spcBef>
              <a:spcAft>
                <a:spcPts val="0"/>
              </a:spcAft>
              <a:buClr>
                <a:srgbClr val="666666"/>
              </a:buClr>
              <a:buSzPts val="1400"/>
              <a:buFont typeface="Roboto"/>
              <a:buChar char="○"/>
              <a:defRPr b="0" i="0" sz="1400" u="none" cap="none" strike="noStrike">
                <a:solidFill>
                  <a:srgbClr val="666666"/>
                </a:solidFill>
                <a:latin typeface="Roboto"/>
                <a:ea typeface="Roboto"/>
                <a:cs typeface="Roboto"/>
                <a:sym typeface="Roboto"/>
              </a:defRPr>
            </a:lvl5pPr>
            <a:lvl6pPr indent="-317500" lvl="5" marL="2743200" marR="0" rtl="0" algn="l">
              <a:lnSpc>
                <a:spcPct val="115000"/>
              </a:lnSpc>
              <a:spcBef>
                <a:spcPts val="0"/>
              </a:spcBef>
              <a:spcAft>
                <a:spcPts val="0"/>
              </a:spcAft>
              <a:buClr>
                <a:srgbClr val="666666"/>
              </a:buClr>
              <a:buSzPts val="1400"/>
              <a:buFont typeface="Roboto"/>
              <a:buChar char="■"/>
              <a:defRPr b="0" i="0" sz="1400" u="none" cap="none" strike="noStrike">
                <a:solidFill>
                  <a:srgbClr val="666666"/>
                </a:solidFill>
                <a:latin typeface="Roboto"/>
                <a:ea typeface="Roboto"/>
                <a:cs typeface="Roboto"/>
                <a:sym typeface="Roboto"/>
              </a:defRPr>
            </a:lvl6pPr>
            <a:lvl7pPr indent="-317500" lvl="6" marL="3200400" marR="0" rtl="0" algn="l">
              <a:lnSpc>
                <a:spcPct val="115000"/>
              </a:lnSpc>
              <a:spcBef>
                <a:spcPts val="0"/>
              </a:spcBef>
              <a:spcAft>
                <a:spcPts val="0"/>
              </a:spcAft>
              <a:buClr>
                <a:srgbClr val="666666"/>
              </a:buClr>
              <a:buSzPts val="1400"/>
              <a:buFont typeface="Roboto"/>
              <a:buChar char="●"/>
              <a:defRPr b="0" i="0" sz="1400" u="none" cap="none" strike="noStrike">
                <a:solidFill>
                  <a:srgbClr val="666666"/>
                </a:solidFill>
                <a:latin typeface="Roboto"/>
                <a:ea typeface="Roboto"/>
                <a:cs typeface="Roboto"/>
                <a:sym typeface="Roboto"/>
              </a:defRPr>
            </a:lvl7pPr>
            <a:lvl8pPr indent="-317500" lvl="7" marL="3657600" marR="0" rtl="0" algn="l">
              <a:lnSpc>
                <a:spcPct val="115000"/>
              </a:lnSpc>
              <a:spcBef>
                <a:spcPts val="0"/>
              </a:spcBef>
              <a:spcAft>
                <a:spcPts val="0"/>
              </a:spcAft>
              <a:buClr>
                <a:srgbClr val="666666"/>
              </a:buClr>
              <a:buSzPts val="1400"/>
              <a:buFont typeface="Roboto"/>
              <a:buChar char="○"/>
              <a:defRPr b="0" i="0" sz="1400" u="none" cap="none" strike="noStrike">
                <a:solidFill>
                  <a:srgbClr val="666666"/>
                </a:solidFill>
                <a:latin typeface="Roboto"/>
                <a:ea typeface="Roboto"/>
                <a:cs typeface="Roboto"/>
                <a:sym typeface="Roboto"/>
              </a:defRPr>
            </a:lvl8pPr>
            <a:lvl9pPr indent="-317500" lvl="8" marL="4114800" marR="0" rtl="0" algn="l">
              <a:lnSpc>
                <a:spcPct val="115000"/>
              </a:lnSpc>
              <a:spcBef>
                <a:spcPts val="0"/>
              </a:spcBef>
              <a:spcAft>
                <a:spcPts val="0"/>
              </a:spcAft>
              <a:buClr>
                <a:srgbClr val="666666"/>
              </a:buClr>
              <a:buSzPts val="1400"/>
              <a:buFont typeface="Roboto"/>
              <a:buChar char="■"/>
              <a:defRPr b="0" i="0" sz="1400" u="none" cap="none" strike="noStrike">
                <a:solidFill>
                  <a:srgbClr val="666666"/>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png"/><Relationship Id="rId10" Type="http://schemas.openxmlformats.org/officeDocument/2006/relationships/image" Target="../media/image2.png"/><Relationship Id="rId9"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sicss.io/2023/chile/schedu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sicss.io/2023/chile/schedul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sicss.io/overview"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drive.google.com/drive/folders/19kybw4ng9aFnbAO7hF-ZK3gyumXFNZUR?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3.png"/><Relationship Id="rId8"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hyperlink" Target="https://doi.org/10.1126/science.aao4408"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hyperlink" Target="https://doi.org/10.1126/science.aaz817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hyperlink" Target="https://doi.org/10.1126/science.aaz817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hyperlink" Target="https://doi.org/10.1073/pnas.1109739109" TargetMode="Externa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7.png"/><Relationship Id="rId8" Type="http://schemas.openxmlformats.org/officeDocument/2006/relationships/image" Target="../media/image10.png"/></Relationships>
</file>

<file path=ppt/slides/_rels/slide8.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8.png"/><Relationship Id="rId13" Type="http://schemas.openxmlformats.org/officeDocument/2006/relationships/image" Target="../media/image32.png"/><Relationship Id="rId12"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2.png"/><Relationship Id="rId9" Type="http://schemas.openxmlformats.org/officeDocument/2006/relationships/image" Target="../media/image26.png"/><Relationship Id="rId15" Type="http://schemas.openxmlformats.org/officeDocument/2006/relationships/image" Target="../media/image41.png"/><Relationship Id="rId14" Type="http://schemas.openxmlformats.org/officeDocument/2006/relationships/image" Target="../media/image35.png"/><Relationship Id="rId5" Type="http://schemas.openxmlformats.org/officeDocument/2006/relationships/image" Target="../media/image11.png"/><Relationship Id="rId6" Type="http://schemas.openxmlformats.org/officeDocument/2006/relationships/image" Target="../media/image23.png"/><Relationship Id="rId7" Type="http://schemas.openxmlformats.org/officeDocument/2006/relationships/image" Target="../media/image30.png"/><Relationship Id="rId8"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3"/>
          <p:cNvPicPr preferRelativeResize="0"/>
          <p:nvPr/>
        </p:nvPicPr>
        <p:blipFill rotWithShape="1">
          <a:blip r:embed="rId3">
            <a:alphaModFix/>
          </a:blip>
          <a:srcRect b="0" l="0" r="0" t="31091"/>
          <a:stretch/>
        </p:blipFill>
        <p:spPr>
          <a:xfrm rot="-6417855">
            <a:off x="5297678" y="86964"/>
            <a:ext cx="4734469" cy="3332322"/>
          </a:xfrm>
          <a:prstGeom prst="rect">
            <a:avLst/>
          </a:prstGeom>
          <a:noFill/>
          <a:ln>
            <a:noFill/>
          </a:ln>
        </p:spPr>
      </p:pic>
      <p:sp>
        <p:nvSpPr>
          <p:cNvPr id="75" name="Google Shape;75;p13"/>
          <p:cNvSpPr txBox="1"/>
          <p:nvPr/>
        </p:nvSpPr>
        <p:spPr>
          <a:xfrm>
            <a:off x="434239" y="1747075"/>
            <a:ext cx="6015300" cy="10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3200">
                <a:solidFill>
                  <a:srgbClr val="3AB3B9"/>
                </a:solidFill>
                <a:latin typeface="Roboto"/>
                <a:ea typeface="Roboto"/>
                <a:cs typeface="Roboto"/>
                <a:sym typeface="Roboto"/>
              </a:rPr>
              <a:t>Bienvenida y programa</a:t>
            </a:r>
            <a:endParaRPr b="1" sz="3200">
              <a:solidFill>
                <a:srgbClr val="3AB3B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200"/>
              <a:buFont typeface="Arial"/>
              <a:buNone/>
            </a:pPr>
            <a:r>
              <a:t/>
            </a:r>
            <a:endParaRPr b="1" sz="3200">
              <a:solidFill>
                <a:srgbClr val="3AB3B9"/>
              </a:solidFill>
              <a:latin typeface="Roboto"/>
              <a:ea typeface="Roboto"/>
              <a:cs typeface="Roboto"/>
              <a:sym typeface="Roboto"/>
            </a:endParaRPr>
          </a:p>
        </p:txBody>
      </p:sp>
      <p:sp>
        <p:nvSpPr>
          <p:cNvPr id="76" name="Google Shape;76;p13"/>
          <p:cNvSpPr txBox="1"/>
          <p:nvPr/>
        </p:nvSpPr>
        <p:spPr>
          <a:xfrm>
            <a:off x="449917" y="2889775"/>
            <a:ext cx="6015300" cy="92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4F5E97"/>
                </a:solidFill>
                <a:latin typeface="Roboto"/>
                <a:ea typeface="Roboto"/>
                <a:cs typeface="Roboto"/>
                <a:sym typeface="Roboto"/>
              </a:rPr>
              <a:t>Hernán Sarmiento</a:t>
            </a:r>
            <a:endParaRPr b="0" i="0" sz="1600" u="none" cap="none" strike="noStrike">
              <a:solidFill>
                <a:srgbClr val="4F5E97"/>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lang="es" sz="1600">
                <a:solidFill>
                  <a:srgbClr val="4F5E97"/>
                </a:solidFill>
                <a:latin typeface="Roboto"/>
                <a:ea typeface="Roboto"/>
                <a:cs typeface="Roboto"/>
                <a:sym typeface="Roboto"/>
              </a:rPr>
              <a:t>DCC UCH - IMFD, Chile</a:t>
            </a:r>
            <a:endParaRPr b="0" i="0" sz="1600" u="none" cap="none" strike="noStrike">
              <a:solidFill>
                <a:srgbClr val="4F5E97"/>
              </a:solidFill>
              <a:latin typeface="Roboto"/>
              <a:ea typeface="Roboto"/>
              <a:cs typeface="Roboto"/>
              <a:sym typeface="Roboto"/>
            </a:endParaRPr>
          </a:p>
        </p:txBody>
      </p:sp>
      <p:pic>
        <p:nvPicPr>
          <p:cNvPr id="77" name="Google Shape;77;p13"/>
          <p:cNvPicPr preferRelativeResize="0"/>
          <p:nvPr/>
        </p:nvPicPr>
        <p:blipFill rotWithShape="1">
          <a:blip r:embed="rId4">
            <a:alphaModFix/>
          </a:blip>
          <a:srcRect b="27172" l="12764" r="11437" t="28194"/>
          <a:stretch/>
        </p:blipFill>
        <p:spPr>
          <a:xfrm>
            <a:off x="6312125" y="4496586"/>
            <a:ext cx="1142375" cy="504450"/>
          </a:xfrm>
          <a:prstGeom prst="rect">
            <a:avLst/>
          </a:prstGeom>
          <a:noFill/>
          <a:ln>
            <a:noFill/>
          </a:ln>
        </p:spPr>
      </p:pic>
      <p:pic>
        <p:nvPicPr>
          <p:cNvPr id="78" name="Google Shape;78;p13"/>
          <p:cNvPicPr preferRelativeResize="0"/>
          <p:nvPr/>
        </p:nvPicPr>
        <p:blipFill rotWithShape="1">
          <a:blip r:embed="rId5">
            <a:alphaModFix/>
          </a:blip>
          <a:srcRect b="16692" l="5637" r="6819" t="20219"/>
          <a:stretch/>
        </p:blipFill>
        <p:spPr>
          <a:xfrm>
            <a:off x="318767" y="4529389"/>
            <a:ext cx="1355628" cy="488458"/>
          </a:xfrm>
          <a:prstGeom prst="rect">
            <a:avLst/>
          </a:prstGeom>
          <a:noFill/>
          <a:ln>
            <a:noFill/>
          </a:ln>
        </p:spPr>
      </p:pic>
      <p:pic>
        <p:nvPicPr>
          <p:cNvPr id="79" name="Google Shape;79;p13"/>
          <p:cNvPicPr preferRelativeResize="0"/>
          <p:nvPr/>
        </p:nvPicPr>
        <p:blipFill rotWithShape="1">
          <a:blip r:embed="rId6">
            <a:alphaModFix/>
          </a:blip>
          <a:srcRect b="0" l="0" r="0" t="0"/>
          <a:stretch/>
        </p:blipFill>
        <p:spPr>
          <a:xfrm>
            <a:off x="3095700" y="4292483"/>
            <a:ext cx="1455350" cy="756774"/>
          </a:xfrm>
          <a:prstGeom prst="rect">
            <a:avLst/>
          </a:prstGeom>
          <a:noFill/>
          <a:ln>
            <a:noFill/>
          </a:ln>
        </p:spPr>
      </p:pic>
      <p:pic>
        <p:nvPicPr>
          <p:cNvPr id="80" name="Google Shape;80;p13"/>
          <p:cNvPicPr preferRelativeResize="0"/>
          <p:nvPr/>
        </p:nvPicPr>
        <p:blipFill rotWithShape="1">
          <a:blip r:embed="rId7">
            <a:alphaModFix/>
          </a:blip>
          <a:srcRect b="0" l="0" r="0" t="0"/>
          <a:stretch/>
        </p:blipFill>
        <p:spPr>
          <a:xfrm>
            <a:off x="1779228" y="4616650"/>
            <a:ext cx="1081477" cy="336901"/>
          </a:xfrm>
          <a:prstGeom prst="rect">
            <a:avLst/>
          </a:prstGeom>
          <a:noFill/>
          <a:ln>
            <a:noFill/>
          </a:ln>
        </p:spPr>
      </p:pic>
      <p:pic>
        <p:nvPicPr>
          <p:cNvPr id="81" name="Google Shape;81;p13"/>
          <p:cNvPicPr preferRelativeResize="0"/>
          <p:nvPr/>
        </p:nvPicPr>
        <p:blipFill rotWithShape="1">
          <a:blip r:embed="rId8">
            <a:alphaModFix/>
          </a:blip>
          <a:srcRect b="0" l="0" r="0" t="0"/>
          <a:stretch/>
        </p:blipFill>
        <p:spPr>
          <a:xfrm>
            <a:off x="4709875" y="4463641"/>
            <a:ext cx="1595825" cy="576700"/>
          </a:xfrm>
          <a:prstGeom prst="rect">
            <a:avLst/>
          </a:prstGeom>
          <a:noFill/>
          <a:ln>
            <a:noFill/>
          </a:ln>
        </p:spPr>
      </p:pic>
      <p:pic>
        <p:nvPicPr>
          <p:cNvPr id="82" name="Google Shape;82;p13"/>
          <p:cNvPicPr preferRelativeResize="0"/>
          <p:nvPr/>
        </p:nvPicPr>
        <p:blipFill rotWithShape="1">
          <a:blip r:embed="rId9">
            <a:alphaModFix/>
          </a:blip>
          <a:srcRect b="0" l="0" r="0" t="0"/>
          <a:stretch/>
        </p:blipFill>
        <p:spPr>
          <a:xfrm>
            <a:off x="7645025" y="4170618"/>
            <a:ext cx="1355628" cy="800975"/>
          </a:xfrm>
          <a:prstGeom prst="rect">
            <a:avLst/>
          </a:prstGeom>
          <a:noFill/>
          <a:ln>
            <a:noFill/>
          </a:ln>
        </p:spPr>
      </p:pic>
      <p:pic>
        <p:nvPicPr>
          <p:cNvPr id="83" name="Google Shape;83;p13"/>
          <p:cNvPicPr preferRelativeResize="0"/>
          <p:nvPr/>
        </p:nvPicPr>
        <p:blipFill rotWithShape="1">
          <a:blip r:embed="rId10">
            <a:alphaModFix/>
          </a:blip>
          <a:srcRect b="0" l="0" r="0" t="0"/>
          <a:stretch/>
        </p:blipFill>
        <p:spPr>
          <a:xfrm>
            <a:off x="141475" y="155800"/>
            <a:ext cx="2108124" cy="1113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t>Nuestro SICSS! Santiago de Chile, 2023</a:t>
            </a:r>
            <a:endParaRPr/>
          </a:p>
          <a:p>
            <a:pPr indent="0" lvl="0" marL="0" rtl="0" algn="l">
              <a:spcBef>
                <a:spcPts val="0"/>
              </a:spcBef>
              <a:spcAft>
                <a:spcPts val="0"/>
              </a:spcAft>
              <a:buNone/>
            </a:pPr>
            <a:r>
              <a:t/>
            </a:r>
            <a:endParaRPr/>
          </a:p>
        </p:txBody>
      </p:sp>
      <p:sp>
        <p:nvSpPr>
          <p:cNvPr id="165" name="Google Shape;165;p22"/>
          <p:cNvSpPr txBox="1"/>
          <p:nvPr>
            <p:ph idx="1" type="body"/>
          </p:nvPr>
        </p:nvSpPr>
        <p:spPr>
          <a:xfrm>
            <a:off x="311700" y="1152475"/>
            <a:ext cx="3847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a:t>Más de </a:t>
            </a:r>
            <a:r>
              <a:rPr b="1" lang="es"/>
              <a:t>60 postulaciones recibidas!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s"/>
              <a:t>20</a:t>
            </a:r>
            <a:r>
              <a:rPr lang="es"/>
              <a:t> participantes seleccionados:</a:t>
            </a:r>
            <a:endParaRPr/>
          </a:p>
          <a:p>
            <a:pPr indent="-342900" lvl="0" marL="457200" rtl="0" algn="l">
              <a:spcBef>
                <a:spcPts val="0"/>
              </a:spcBef>
              <a:spcAft>
                <a:spcPts val="0"/>
              </a:spcAft>
              <a:buSzPts val="1800"/>
              <a:buChar char="-"/>
            </a:pPr>
            <a:r>
              <a:rPr lang="es"/>
              <a:t>Equidad de género</a:t>
            </a:r>
            <a:endParaRPr/>
          </a:p>
          <a:p>
            <a:pPr indent="-342900" lvl="0" marL="457200" rtl="0" algn="l">
              <a:spcBef>
                <a:spcPts val="0"/>
              </a:spcBef>
              <a:spcAft>
                <a:spcPts val="0"/>
              </a:spcAft>
              <a:buSzPts val="1800"/>
              <a:buChar char="-"/>
            </a:pPr>
            <a:r>
              <a:rPr b="1" lang="es"/>
              <a:t>9</a:t>
            </a:r>
            <a:r>
              <a:rPr lang="es"/>
              <a:t> diferentes disciplinas</a:t>
            </a:r>
            <a:endParaRPr/>
          </a:p>
          <a:p>
            <a:pPr indent="0" lvl="0" marL="0" rtl="0" algn="l">
              <a:spcBef>
                <a:spcPts val="0"/>
              </a:spcBef>
              <a:spcAft>
                <a:spcPts val="0"/>
              </a:spcAft>
              <a:buNone/>
            </a:pPr>
            <a:r>
              <a:t/>
            </a:r>
            <a:endParaRPr/>
          </a:p>
        </p:txBody>
      </p:sp>
      <p:pic>
        <p:nvPicPr>
          <p:cNvPr id="166" name="Google Shape;166;p22" title="Gráfico"/>
          <p:cNvPicPr preferRelativeResize="0"/>
          <p:nvPr/>
        </p:nvPicPr>
        <p:blipFill>
          <a:blip r:embed="rId3">
            <a:alphaModFix/>
          </a:blip>
          <a:stretch>
            <a:fillRect/>
          </a:stretch>
        </p:blipFill>
        <p:spPr>
          <a:xfrm>
            <a:off x="4034922" y="1484625"/>
            <a:ext cx="5055729" cy="3126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Nuestro SICSS! Santiago de Chile, 2023</a:t>
            </a:r>
            <a:endParaRPr/>
          </a:p>
          <a:p>
            <a:pPr indent="0" lvl="0" marL="0" rtl="0" algn="l">
              <a:spcBef>
                <a:spcPts val="0"/>
              </a:spcBef>
              <a:spcAft>
                <a:spcPts val="0"/>
              </a:spcAft>
              <a:buNone/>
            </a:pPr>
            <a:r>
              <a:t/>
            </a:r>
            <a:endParaRPr/>
          </a:p>
        </p:txBody>
      </p:sp>
      <p:sp>
        <p:nvSpPr>
          <p:cNvPr id="172" name="Google Shape;172;p23"/>
          <p:cNvSpPr txBox="1"/>
          <p:nvPr>
            <p:ph idx="1" type="body"/>
          </p:nvPr>
        </p:nvSpPr>
        <p:spPr>
          <a:xfrm>
            <a:off x="311700" y="1152475"/>
            <a:ext cx="3847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Más de </a:t>
            </a:r>
            <a:r>
              <a:rPr b="1" lang="es"/>
              <a:t>60 postulaciones recibidas!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20</a:t>
            </a:r>
            <a:r>
              <a:rPr lang="es"/>
              <a:t> participantes seleccionados:</a:t>
            </a:r>
            <a:endParaRPr/>
          </a:p>
          <a:p>
            <a:pPr indent="-342900" lvl="0" marL="457200" rtl="0" algn="l">
              <a:spcBef>
                <a:spcPts val="0"/>
              </a:spcBef>
              <a:spcAft>
                <a:spcPts val="0"/>
              </a:spcAft>
              <a:buSzPts val="1800"/>
              <a:buChar char="-"/>
            </a:pPr>
            <a:r>
              <a:rPr lang="es"/>
              <a:t>Equidad de género</a:t>
            </a:r>
            <a:endParaRPr/>
          </a:p>
          <a:p>
            <a:pPr indent="-342900" lvl="0" marL="457200" rtl="0" algn="l">
              <a:spcBef>
                <a:spcPts val="0"/>
              </a:spcBef>
              <a:spcAft>
                <a:spcPts val="0"/>
              </a:spcAft>
              <a:buSzPts val="1800"/>
              <a:buChar char="-"/>
            </a:pPr>
            <a:r>
              <a:rPr b="1" lang="es"/>
              <a:t>9</a:t>
            </a:r>
            <a:r>
              <a:rPr lang="es"/>
              <a:t> diferentes disciplinas</a:t>
            </a:r>
            <a:endParaRPr/>
          </a:p>
          <a:p>
            <a:pPr indent="-342900" lvl="0" marL="457200" rtl="0" algn="l">
              <a:spcBef>
                <a:spcPts val="0"/>
              </a:spcBef>
              <a:spcAft>
                <a:spcPts val="0"/>
              </a:spcAft>
              <a:buSzPts val="1800"/>
              <a:buChar char="-"/>
            </a:pPr>
            <a:r>
              <a:rPr b="1" lang="es"/>
              <a:t>11 </a:t>
            </a:r>
            <a:r>
              <a:rPr lang="es"/>
              <a:t>instituciones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73" name="Google Shape;173;p23" title="Gráfico"/>
          <p:cNvPicPr preferRelativeResize="0"/>
          <p:nvPr/>
        </p:nvPicPr>
        <p:blipFill>
          <a:blip r:embed="rId3">
            <a:alphaModFix/>
          </a:blip>
          <a:stretch>
            <a:fillRect/>
          </a:stretch>
        </p:blipFill>
        <p:spPr>
          <a:xfrm>
            <a:off x="3907725" y="1505275"/>
            <a:ext cx="5236275" cy="3237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idx="1" type="body"/>
          </p:nvPr>
        </p:nvSpPr>
        <p:spPr>
          <a:xfrm>
            <a:off x="311700" y="1152475"/>
            <a:ext cx="3847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Más de </a:t>
            </a:r>
            <a:r>
              <a:rPr b="1" lang="es"/>
              <a:t>60 postulaciones recibidas!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20</a:t>
            </a:r>
            <a:r>
              <a:rPr lang="es"/>
              <a:t> participantes seleccionados:</a:t>
            </a:r>
            <a:endParaRPr/>
          </a:p>
          <a:p>
            <a:pPr indent="-342900" lvl="0" marL="457200" rtl="0" algn="l">
              <a:spcBef>
                <a:spcPts val="0"/>
              </a:spcBef>
              <a:spcAft>
                <a:spcPts val="0"/>
              </a:spcAft>
              <a:buSzPts val="1800"/>
              <a:buChar char="-"/>
            </a:pPr>
            <a:r>
              <a:rPr lang="es"/>
              <a:t>Equidad de género</a:t>
            </a:r>
            <a:endParaRPr/>
          </a:p>
          <a:p>
            <a:pPr indent="-342900" lvl="0" marL="457200" rtl="0" algn="l">
              <a:spcBef>
                <a:spcPts val="0"/>
              </a:spcBef>
              <a:spcAft>
                <a:spcPts val="0"/>
              </a:spcAft>
              <a:buSzPts val="1800"/>
              <a:buChar char="-"/>
            </a:pPr>
            <a:r>
              <a:rPr b="1" lang="es"/>
              <a:t>9</a:t>
            </a:r>
            <a:r>
              <a:rPr lang="es"/>
              <a:t> diferentes disciplinas</a:t>
            </a:r>
            <a:endParaRPr/>
          </a:p>
          <a:p>
            <a:pPr indent="-342900" lvl="0" marL="457200" rtl="0" algn="l">
              <a:spcBef>
                <a:spcPts val="0"/>
              </a:spcBef>
              <a:spcAft>
                <a:spcPts val="0"/>
              </a:spcAft>
              <a:buSzPts val="1800"/>
              <a:buChar char="-"/>
            </a:pPr>
            <a:r>
              <a:rPr b="1" lang="es"/>
              <a:t>11 </a:t>
            </a:r>
            <a:r>
              <a:rPr lang="es"/>
              <a:t>instituciones</a:t>
            </a:r>
            <a:endParaRPr/>
          </a:p>
          <a:p>
            <a:pPr indent="-342900" lvl="0" marL="457200" rtl="0" algn="l">
              <a:spcBef>
                <a:spcPts val="0"/>
              </a:spcBef>
              <a:spcAft>
                <a:spcPts val="0"/>
              </a:spcAft>
              <a:buSzPts val="1800"/>
              <a:buChar char="-"/>
            </a:pPr>
            <a:r>
              <a:rPr lang="es"/>
              <a:t>Estudiantes, investigadores y analistas de datos</a:t>
            </a:r>
            <a:endParaRPr/>
          </a:p>
          <a:p>
            <a:pPr indent="0" lvl="0" marL="0" rtl="0" algn="l">
              <a:spcBef>
                <a:spcPts val="0"/>
              </a:spcBef>
              <a:spcAft>
                <a:spcPts val="0"/>
              </a:spcAft>
              <a:buNone/>
            </a:pPr>
            <a:r>
              <a:t/>
            </a:r>
            <a:endParaRPr/>
          </a:p>
        </p:txBody>
      </p:sp>
      <p:sp>
        <p:nvSpPr>
          <p:cNvPr id="179" name="Google Shape;17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Nuestro SICSS! Santiago de Chile, 2023</a:t>
            </a:r>
            <a:endParaRPr/>
          </a:p>
          <a:p>
            <a:pPr indent="0" lvl="0" marL="0" rtl="0" algn="l">
              <a:spcBef>
                <a:spcPts val="0"/>
              </a:spcBef>
              <a:spcAft>
                <a:spcPts val="0"/>
              </a:spcAft>
              <a:buNone/>
            </a:pPr>
            <a:r>
              <a:t/>
            </a:r>
            <a:endParaRPr/>
          </a:p>
        </p:txBody>
      </p:sp>
      <p:pic>
        <p:nvPicPr>
          <p:cNvPr id="180" name="Google Shape;180;p24" title="Gráfico"/>
          <p:cNvPicPr preferRelativeResize="0"/>
          <p:nvPr/>
        </p:nvPicPr>
        <p:blipFill>
          <a:blip r:embed="rId3">
            <a:alphaModFix/>
          </a:blip>
          <a:stretch>
            <a:fillRect/>
          </a:stretch>
        </p:blipFill>
        <p:spPr>
          <a:xfrm>
            <a:off x="4013125" y="1640425"/>
            <a:ext cx="5066874" cy="313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idx="1" type="body"/>
          </p:nvPr>
        </p:nvSpPr>
        <p:spPr>
          <a:xfrm>
            <a:off x="311700" y="1152475"/>
            <a:ext cx="3847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Más de </a:t>
            </a:r>
            <a:r>
              <a:rPr b="1" lang="es"/>
              <a:t>60 postulaciones recibidas!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s"/>
              <a:t>20</a:t>
            </a:r>
            <a:r>
              <a:rPr lang="es"/>
              <a:t> participantes seleccionados:</a:t>
            </a:r>
            <a:endParaRPr/>
          </a:p>
          <a:p>
            <a:pPr indent="-342900" lvl="0" marL="457200" rtl="0" algn="l">
              <a:spcBef>
                <a:spcPts val="0"/>
              </a:spcBef>
              <a:spcAft>
                <a:spcPts val="0"/>
              </a:spcAft>
              <a:buSzPts val="1800"/>
              <a:buChar char="-"/>
            </a:pPr>
            <a:r>
              <a:rPr lang="es"/>
              <a:t>Equidad de género</a:t>
            </a:r>
            <a:endParaRPr/>
          </a:p>
          <a:p>
            <a:pPr indent="-342900" lvl="0" marL="457200" rtl="0" algn="l">
              <a:spcBef>
                <a:spcPts val="0"/>
              </a:spcBef>
              <a:spcAft>
                <a:spcPts val="0"/>
              </a:spcAft>
              <a:buSzPts val="1800"/>
              <a:buChar char="-"/>
            </a:pPr>
            <a:r>
              <a:rPr b="1" lang="es"/>
              <a:t>9</a:t>
            </a:r>
            <a:r>
              <a:rPr lang="es"/>
              <a:t> diferentes disciplinas</a:t>
            </a:r>
            <a:endParaRPr/>
          </a:p>
          <a:p>
            <a:pPr indent="-342900" lvl="0" marL="457200" rtl="0" algn="l">
              <a:spcBef>
                <a:spcPts val="0"/>
              </a:spcBef>
              <a:spcAft>
                <a:spcPts val="0"/>
              </a:spcAft>
              <a:buSzPts val="1800"/>
              <a:buChar char="-"/>
            </a:pPr>
            <a:r>
              <a:rPr b="1" lang="es"/>
              <a:t>11 </a:t>
            </a:r>
            <a:r>
              <a:rPr lang="es"/>
              <a:t>instituciones</a:t>
            </a:r>
            <a:endParaRPr/>
          </a:p>
          <a:p>
            <a:pPr indent="-342900" lvl="0" marL="457200" rtl="0" algn="l">
              <a:spcBef>
                <a:spcPts val="0"/>
              </a:spcBef>
              <a:spcAft>
                <a:spcPts val="0"/>
              </a:spcAft>
              <a:buSzPts val="1800"/>
              <a:buChar char="-"/>
            </a:pPr>
            <a:r>
              <a:rPr lang="es"/>
              <a:t>Estudiantes, investigadores y analistas de datos</a:t>
            </a:r>
            <a:endParaRPr/>
          </a:p>
          <a:p>
            <a:pPr indent="0" lvl="0" marL="0" rtl="0" algn="l">
              <a:spcBef>
                <a:spcPts val="0"/>
              </a:spcBef>
              <a:spcAft>
                <a:spcPts val="0"/>
              </a:spcAft>
              <a:buNone/>
            </a:pPr>
            <a:r>
              <a:t/>
            </a:r>
            <a:endParaRPr/>
          </a:p>
        </p:txBody>
      </p:sp>
      <p:sp>
        <p:nvSpPr>
          <p:cNvPr id="186" name="Google Shape;18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Nuestro SICSS! Santiago de Chile, 2023</a:t>
            </a:r>
            <a:endParaRPr/>
          </a:p>
          <a:p>
            <a:pPr indent="0" lvl="0" marL="0" rtl="0" algn="l">
              <a:spcBef>
                <a:spcPts val="0"/>
              </a:spcBef>
              <a:spcAft>
                <a:spcPts val="0"/>
              </a:spcAft>
              <a:buNone/>
            </a:pPr>
            <a:r>
              <a:t/>
            </a:r>
            <a:endParaRPr/>
          </a:p>
        </p:txBody>
      </p:sp>
      <p:pic>
        <p:nvPicPr>
          <p:cNvPr id="187" name="Google Shape;187;p25"/>
          <p:cNvPicPr preferRelativeResize="0"/>
          <p:nvPr/>
        </p:nvPicPr>
        <p:blipFill rotWithShape="1">
          <a:blip r:embed="rId3">
            <a:alphaModFix/>
          </a:blip>
          <a:srcRect b="24400" l="18742" r="17244" t="24241"/>
          <a:stretch/>
        </p:blipFill>
        <p:spPr>
          <a:xfrm>
            <a:off x="4439202" y="1011662"/>
            <a:ext cx="4608799" cy="3698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311700" y="2150850"/>
            <a:ext cx="8520600" cy="84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3600"/>
              <a:t>Agenda</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Semana 1 - Charlas y Tutoriales</a:t>
            </a:r>
            <a:endParaRPr/>
          </a:p>
        </p:txBody>
      </p:sp>
      <p:sp>
        <p:nvSpPr>
          <p:cNvPr id="198" name="Google Shape;19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a:t>Lunes 17 de julio de 2023 - Día 1: Introducción y ética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199" name="Google Shape;199;p27"/>
          <p:cNvGraphicFramePr/>
          <p:nvPr/>
        </p:nvGraphicFramePr>
        <p:xfrm>
          <a:off x="941838" y="1680875"/>
          <a:ext cx="3000000" cy="3000000"/>
        </p:xfrm>
        <a:graphic>
          <a:graphicData uri="http://schemas.openxmlformats.org/drawingml/2006/table">
            <a:tbl>
              <a:tblPr>
                <a:noFill/>
                <a:tableStyleId>{8424F4F9-B197-42FC-B8A1-105C6F8FEF08}</a:tableStyleId>
              </a:tblPr>
              <a:tblGrid>
                <a:gridCol w="1732700"/>
                <a:gridCol w="5527625"/>
              </a:tblGrid>
              <a:tr h="381000">
                <a:tc>
                  <a:txBody>
                    <a:bodyPr/>
                    <a:lstStyle/>
                    <a:p>
                      <a:pPr indent="0" lvl="0" marL="0" rtl="0" algn="l">
                        <a:spcBef>
                          <a:spcPts val="0"/>
                        </a:spcBef>
                        <a:spcAft>
                          <a:spcPts val="0"/>
                        </a:spcAft>
                        <a:buNone/>
                      </a:pPr>
                      <a:r>
                        <a:rPr lang="es">
                          <a:latin typeface="Roboto Light"/>
                          <a:ea typeface="Roboto Light"/>
                          <a:cs typeface="Roboto Light"/>
                          <a:sym typeface="Roboto Light"/>
                        </a:rPr>
                        <a:t>09:30 - 10:00</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Introducción SICSS, objetivos del programa, formas de comunicaciones, etc.</a:t>
                      </a:r>
                      <a:endParaRPr>
                        <a:latin typeface="Roboto Light"/>
                        <a:ea typeface="Roboto Light"/>
                        <a:cs typeface="Roboto Light"/>
                        <a:sym typeface="Roboto Light"/>
                      </a:endParaRPr>
                    </a:p>
                  </a:txBody>
                  <a:tcPr marT="91425" marB="91425" marR="91425" marL="91425"/>
                </a:tc>
              </a:tr>
              <a:tr h="403850">
                <a:tc>
                  <a:txBody>
                    <a:bodyPr/>
                    <a:lstStyle/>
                    <a:p>
                      <a:pPr indent="0" lvl="0" marL="0" rtl="0" algn="l">
                        <a:spcBef>
                          <a:spcPts val="0"/>
                        </a:spcBef>
                        <a:spcAft>
                          <a:spcPts val="0"/>
                        </a:spcAft>
                        <a:buNone/>
                      </a:pPr>
                      <a:r>
                        <a:rPr lang="es">
                          <a:latin typeface="Roboto Light"/>
                          <a:ea typeface="Roboto Light"/>
                          <a:cs typeface="Roboto Light"/>
                          <a:sym typeface="Roboto Light"/>
                        </a:rPr>
                        <a:t>10:00 - 11:30</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¿Qué es </a:t>
                      </a:r>
                      <a:r>
                        <a:rPr i="1" lang="es">
                          <a:latin typeface="Roboto Light"/>
                          <a:ea typeface="Roboto Light"/>
                          <a:cs typeface="Roboto Light"/>
                          <a:sym typeface="Roboto Light"/>
                        </a:rPr>
                        <a:t>Computational Social Science</a:t>
                      </a:r>
                      <a:r>
                        <a:rPr lang="es">
                          <a:latin typeface="Roboto Light"/>
                          <a:ea typeface="Roboto Light"/>
                          <a:cs typeface="Roboto Light"/>
                          <a:sym typeface="Roboto Light"/>
                        </a:rPr>
                        <a:t>? - Andrés Abeliuk</a:t>
                      </a:r>
                      <a:endParaRPr>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s">
                          <a:latin typeface="Roboto Light"/>
                          <a:ea typeface="Roboto Light"/>
                          <a:cs typeface="Roboto Light"/>
                          <a:sym typeface="Roboto Light"/>
                        </a:rPr>
                        <a:t>11:00 - 11:30</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Coffee break</a:t>
                      </a:r>
                      <a:endParaRPr>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s">
                          <a:latin typeface="Roboto Light"/>
                          <a:ea typeface="Roboto Light"/>
                          <a:cs typeface="Roboto Light"/>
                          <a:sym typeface="Roboto Light"/>
                        </a:rPr>
                        <a:t>11:30 - 13:00</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Breve Actividad personal y grupal</a:t>
                      </a:r>
                      <a:endParaRPr>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s">
                          <a:latin typeface="Roboto Light"/>
                          <a:ea typeface="Roboto Light"/>
                          <a:cs typeface="Roboto Light"/>
                          <a:sym typeface="Roboto Light"/>
                        </a:rPr>
                        <a:t>13:00 - 14:00</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Receso almuerzo (Hoy, Pizzas!)</a:t>
                      </a:r>
                      <a:endParaRPr>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s">
                          <a:latin typeface="Roboto Light"/>
                          <a:ea typeface="Roboto Light"/>
                          <a:cs typeface="Roboto Light"/>
                          <a:sym typeface="Roboto Light"/>
                        </a:rPr>
                        <a:t>14:00 - 15:00</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Keynote: Data and Ethics - Claudia López</a:t>
                      </a:r>
                      <a:endParaRPr>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s">
                          <a:latin typeface="Roboto Light"/>
                          <a:ea typeface="Roboto Light"/>
                          <a:cs typeface="Roboto Light"/>
                          <a:sym typeface="Roboto Light"/>
                        </a:rPr>
                        <a:t>15:15 - 16:30</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Caso de ética - discusiones grupales</a:t>
                      </a:r>
                      <a:endParaRPr>
                        <a:latin typeface="Roboto Light"/>
                        <a:ea typeface="Roboto Light"/>
                        <a:cs typeface="Roboto Light"/>
                        <a:sym typeface="Roboto Light"/>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Semana 1 - Charlas y Tutoriales</a:t>
            </a:r>
            <a:endParaRPr/>
          </a:p>
        </p:txBody>
      </p:sp>
      <p:sp>
        <p:nvSpPr>
          <p:cNvPr id="205" name="Google Shape;20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06" name="Google Shape;206;p28"/>
          <p:cNvGraphicFramePr/>
          <p:nvPr/>
        </p:nvGraphicFramePr>
        <p:xfrm>
          <a:off x="941838" y="1680875"/>
          <a:ext cx="3000000" cy="3000000"/>
        </p:xfrm>
        <a:graphic>
          <a:graphicData uri="http://schemas.openxmlformats.org/drawingml/2006/table">
            <a:tbl>
              <a:tblPr>
                <a:noFill/>
                <a:tableStyleId>{8424F4F9-B197-42FC-B8A1-105C6F8FEF08}</a:tableStyleId>
              </a:tblPr>
              <a:tblGrid>
                <a:gridCol w="1732700"/>
                <a:gridCol w="5527625"/>
              </a:tblGrid>
              <a:tr h="381000">
                <a:tc>
                  <a:txBody>
                    <a:bodyPr/>
                    <a:lstStyle/>
                    <a:p>
                      <a:pPr indent="0" lvl="0" marL="0" rtl="0" algn="l">
                        <a:spcBef>
                          <a:spcPts val="0"/>
                        </a:spcBef>
                        <a:spcAft>
                          <a:spcPts val="0"/>
                        </a:spcAft>
                        <a:buNone/>
                      </a:pPr>
                      <a:r>
                        <a:rPr lang="es">
                          <a:latin typeface="Roboto Light"/>
                          <a:ea typeface="Roboto Light"/>
                          <a:cs typeface="Roboto Light"/>
                          <a:sym typeface="Roboto Light"/>
                        </a:rPr>
                        <a:t>Martes 18</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Knowledge graphs/Natural Language Processing</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txBody>
                  <a:tcPr marT="91425" marB="91425" marR="91425" marL="91425"/>
                </a:tc>
              </a:tr>
              <a:tr h="403850">
                <a:tc>
                  <a:txBody>
                    <a:bodyPr/>
                    <a:lstStyle/>
                    <a:p>
                      <a:pPr indent="0" lvl="0" marL="0" rtl="0" algn="l">
                        <a:spcBef>
                          <a:spcPts val="0"/>
                        </a:spcBef>
                        <a:spcAft>
                          <a:spcPts val="0"/>
                        </a:spcAft>
                        <a:buNone/>
                      </a:pPr>
                      <a:r>
                        <a:rPr lang="es">
                          <a:latin typeface="Roboto Light"/>
                          <a:ea typeface="Roboto Light"/>
                          <a:cs typeface="Roboto Light"/>
                          <a:sym typeface="Roboto Light"/>
                        </a:rPr>
                        <a:t>Miércoles 19</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Text Analysis/Natural Language Processing</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s">
                          <a:latin typeface="Roboto Light"/>
                          <a:ea typeface="Roboto Light"/>
                          <a:cs typeface="Roboto Light"/>
                          <a:sym typeface="Roboto Light"/>
                        </a:rPr>
                        <a:t>Jueves 20</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Visualization and Data Analysis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s">
                          <a:latin typeface="Roboto Light"/>
                          <a:ea typeface="Roboto Light"/>
                          <a:cs typeface="Roboto Light"/>
                          <a:sym typeface="Roboto Light"/>
                        </a:rPr>
                        <a:t>Viernes 21</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Research Speed Dating/Group Formation</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txBody>
                  <a:tcPr marT="91425" marB="91425" marR="91425" marL="91425"/>
                </a:tc>
              </a:tr>
            </a:tbl>
          </a:graphicData>
        </a:graphic>
      </p:graphicFrame>
      <p:sp>
        <p:nvSpPr>
          <p:cNvPr id="207" name="Google Shape;207;p28"/>
          <p:cNvSpPr txBox="1"/>
          <p:nvPr/>
        </p:nvSpPr>
        <p:spPr>
          <a:xfrm>
            <a:off x="4420675" y="4119075"/>
            <a:ext cx="3781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800" u="sng">
                <a:solidFill>
                  <a:schemeClr val="accent5"/>
                </a:solidFill>
                <a:hlinkClick r:id="rId3">
                  <a:extLst>
                    <a:ext uri="{A12FA001-AC4F-418D-AE19-62706E023703}">
                      <ahyp:hlinkClr val="tx"/>
                    </a:ext>
                  </a:extLst>
                </a:hlinkClick>
              </a:rPr>
              <a:t>https://sicss.io/2023/chile/schedule</a:t>
            </a:r>
            <a:r>
              <a:rPr lang="es" sz="1800">
                <a:solidFill>
                  <a:schemeClr val="dk2"/>
                </a:solidFill>
              </a:rPr>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Semana 2 - Charlas y Trabajo grupal</a:t>
            </a:r>
            <a:endParaRPr/>
          </a:p>
        </p:txBody>
      </p:sp>
      <p:sp>
        <p:nvSpPr>
          <p:cNvPr id="213" name="Google Shape;21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aphicFrame>
        <p:nvGraphicFramePr>
          <p:cNvPr id="214" name="Google Shape;214;p29"/>
          <p:cNvGraphicFramePr/>
          <p:nvPr/>
        </p:nvGraphicFramePr>
        <p:xfrm>
          <a:off x="941838" y="1680875"/>
          <a:ext cx="3000000" cy="3000000"/>
        </p:xfrm>
        <a:graphic>
          <a:graphicData uri="http://schemas.openxmlformats.org/drawingml/2006/table">
            <a:tbl>
              <a:tblPr>
                <a:noFill/>
                <a:tableStyleId>{8424F4F9-B197-42FC-B8A1-105C6F8FEF08}</a:tableStyleId>
              </a:tblPr>
              <a:tblGrid>
                <a:gridCol w="1732700"/>
                <a:gridCol w="5527625"/>
              </a:tblGrid>
              <a:tr h="381000">
                <a:tc>
                  <a:txBody>
                    <a:bodyPr/>
                    <a:lstStyle/>
                    <a:p>
                      <a:pPr indent="0" lvl="0" marL="0" rtl="0" algn="l">
                        <a:spcBef>
                          <a:spcPts val="0"/>
                        </a:spcBef>
                        <a:spcAft>
                          <a:spcPts val="0"/>
                        </a:spcAft>
                        <a:buNone/>
                      </a:pPr>
                      <a:r>
                        <a:rPr lang="es">
                          <a:latin typeface="Roboto Light"/>
                          <a:ea typeface="Roboto Light"/>
                          <a:cs typeface="Roboto Light"/>
                          <a:sym typeface="Roboto Light"/>
                        </a:rPr>
                        <a:t>Lunes 24</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latin typeface="Roboto Light"/>
                          <a:ea typeface="Roboto Light"/>
                          <a:cs typeface="Roboto Light"/>
                          <a:sym typeface="Roboto Light"/>
                        </a:rPr>
                        <a:t>Proyecto grupal</a:t>
                      </a:r>
                      <a:r>
                        <a:rPr lang="es">
                          <a:latin typeface="Roboto Light"/>
                          <a:ea typeface="Roboto Light"/>
                          <a:cs typeface="Roboto Light"/>
                          <a:sym typeface="Roboto Light"/>
                        </a:rPr>
                        <a:t> + Charlas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txBody>
                  <a:tcPr marT="91425" marB="91425" marR="91425" marL="91425"/>
                </a:tc>
              </a:tr>
              <a:tr h="403850">
                <a:tc>
                  <a:txBody>
                    <a:bodyPr/>
                    <a:lstStyle/>
                    <a:p>
                      <a:pPr indent="0" lvl="0" marL="0" rtl="0" algn="l">
                        <a:spcBef>
                          <a:spcPts val="0"/>
                        </a:spcBef>
                        <a:spcAft>
                          <a:spcPts val="0"/>
                        </a:spcAft>
                        <a:buNone/>
                      </a:pPr>
                      <a:r>
                        <a:rPr lang="es">
                          <a:latin typeface="Roboto Light"/>
                          <a:ea typeface="Roboto Light"/>
                          <a:cs typeface="Roboto Light"/>
                          <a:sym typeface="Roboto Light"/>
                        </a:rPr>
                        <a:t>Martes 25</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solidFill>
                            <a:schemeClr val="dk1"/>
                          </a:solidFill>
                          <a:latin typeface="Roboto Light"/>
                          <a:ea typeface="Roboto Light"/>
                          <a:cs typeface="Roboto Light"/>
                          <a:sym typeface="Roboto Light"/>
                        </a:rPr>
                        <a:t>Proyecto grupal</a:t>
                      </a:r>
                      <a:r>
                        <a:rPr lang="es">
                          <a:latin typeface="Roboto Light"/>
                          <a:ea typeface="Roboto Light"/>
                          <a:cs typeface="Roboto Light"/>
                          <a:sym typeface="Roboto Light"/>
                        </a:rPr>
                        <a:t> + </a:t>
                      </a:r>
                      <a:r>
                        <a:rPr lang="es">
                          <a:solidFill>
                            <a:schemeClr val="dk1"/>
                          </a:solidFill>
                          <a:latin typeface="Roboto Light"/>
                          <a:ea typeface="Roboto Light"/>
                          <a:cs typeface="Roboto Light"/>
                          <a:sym typeface="Roboto Light"/>
                        </a:rPr>
                        <a:t>Charlas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s">
                          <a:latin typeface="Roboto Light"/>
                          <a:ea typeface="Roboto Light"/>
                          <a:cs typeface="Roboto Light"/>
                          <a:sym typeface="Roboto Light"/>
                        </a:rPr>
                        <a:t>Miércoles 26</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solidFill>
                            <a:schemeClr val="dk1"/>
                          </a:solidFill>
                          <a:latin typeface="Roboto Light"/>
                          <a:ea typeface="Roboto Light"/>
                          <a:cs typeface="Roboto Light"/>
                          <a:sym typeface="Roboto Light"/>
                        </a:rPr>
                        <a:t>Proyecto grupal</a:t>
                      </a:r>
                      <a:r>
                        <a:rPr lang="es">
                          <a:latin typeface="Roboto Light"/>
                          <a:ea typeface="Roboto Light"/>
                          <a:cs typeface="Roboto Light"/>
                          <a:sym typeface="Roboto Light"/>
                        </a:rPr>
                        <a:t> + </a:t>
                      </a:r>
                      <a:r>
                        <a:rPr lang="es">
                          <a:solidFill>
                            <a:schemeClr val="dk1"/>
                          </a:solidFill>
                          <a:latin typeface="Roboto Light"/>
                          <a:ea typeface="Roboto Light"/>
                          <a:cs typeface="Roboto Light"/>
                          <a:sym typeface="Roboto Light"/>
                        </a:rPr>
                        <a:t>Charlas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txBody>
                  <a:tcPr marT="91425" marB="91425" marR="91425" marL="91425"/>
                </a:tc>
              </a:tr>
              <a:tr h="381000">
                <a:tc>
                  <a:txBody>
                    <a:bodyPr/>
                    <a:lstStyle/>
                    <a:p>
                      <a:pPr indent="0" lvl="0" marL="0" rtl="0" algn="l">
                        <a:spcBef>
                          <a:spcPts val="0"/>
                        </a:spcBef>
                        <a:spcAft>
                          <a:spcPts val="0"/>
                        </a:spcAft>
                        <a:buNone/>
                      </a:pPr>
                      <a:r>
                        <a:rPr lang="es">
                          <a:latin typeface="Roboto Light"/>
                          <a:ea typeface="Roboto Light"/>
                          <a:cs typeface="Roboto Light"/>
                          <a:sym typeface="Roboto Light"/>
                        </a:rPr>
                        <a:t>Jueves 27</a:t>
                      </a:r>
                      <a:endParaRPr>
                        <a:latin typeface="Roboto Light"/>
                        <a:ea typeface="Roboto Light"/>
                        <a:cs typeface="Roboto Light"/>
                        <a:sym typeface="Roboto Light"/>
                      </a:endParaRPr>
                    </a:p>
                  </a:txBody>
                  <a:tcPr marT="91425" marB="91425" marR="91425" marL="91425"/>
                </a:tc>
                <a:tc>
                  <a:txBody>
                    <a:bodyPr/>
                    <a:lstStyle/>
                    <a:p>
                      <a:pPr indent="0" lvl="0" marL="0" rtl="0" algn="l">
                        <a:spcBef>
                          <a:spcPts val="0"/>
                        </a:spcBef>
                        <a:spcAft>
                          <a:spcPts val="0"/>
                        </a:spcAft>
                        <a:buNone/>
                      </a:pPr>
                      <a:r>
                        <a:rPr lang="es">
                          <a:solidFill>
                            <a:schemeClr val="dk1"/>
                          </a:solidFill>
                          <a:latin typeface="Roboto Light"/>
                          <a:ea typeface="Roboto Light"/>
                          <a:cs typeface="Roboto Light"/>
                          <a:sym typeface="Roboto Light"/>
                        </a:rPr>
                        <a:t>Proyecto grupal</a:t>
                      </a:r>
                      <a:r>
                        <a:rPr lang="es">
                          <a:latin typeface="Roboto Light"/>
                          <a:ea typeface="Roboto Light"/>
                          <a:cs typeface="Roboto Light"/>
                          <a:sym typeface="Roboto Light"/>
                        </a:rPr>
                        <a:t> + Presentaciones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a:txBody>
                  <a:tcPr marT="91425" marB="91425" marR="91425" marL="91425"/>
                </a:tc>
              </a:tr>
            </a:tbl>
          </a:graphicData>
        </a:graphic>
      </p:graphicFrame>
      <p:sp>
        <p:nvSpPr>
          <p:cNvPr id="215" name="Google Shape;215;p29"/>
          <p:cNvSpPr txBox="1"/>
          <p:nvPr/>
        </p:nvSpPr>
        <p:spPr>
          <a:xfrm>
            <a:off x="4420675" y="4119075"/>
            <a:ext cx="3781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800" u="sng">
                <a:solidFill>
                  <a:schemeClr val="accent5"/>
                </a:solidFill>
                <a:hlinkClick r:id="rId3">
                  <a:extLst>
                    <a:ext uri="{A12FA001-AC4F-418D-AE19-62706E023703}">
                      <ahyp:hlinkClr val="tx"/>
                    </a:ext>
                  </a:extLst>
                </a:hlinkClick>
              </a:rPr>
              <a:t>https://sicss.io/2023/chile/schedule</a:t>
            </a:r>
            <a:r>
              <a:rPr lang="es" sz="1800">
                <a:solidFill>
                  <a:schemeClr val="dk2"/>
                </a:solidFill>
              </a:rPr>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311700" y="1693650"/>
            <a:ext cx="8520600" cy="84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sz="3600"/>
              <a:t>Materiales </a:t>
            </a:r>
            <a:endParaRPr sz="3600"/>
          </a:p>
          <a:p>
            <a:pPr indent="0" lvl="0" marL="0" rtl="0" algn="ctr">
              <a:spcBef>
                <a:spcPts val="0"/>
              </a:spcBef>
              <a:spcAft>
                <a:spcPts val="0"/>
              </a:spcAft>
              <a:buNone/>
            </a:pPr>
            <a:r>
              <a:rPr lang="es" sz="3600"/>
              <a:t>y </a:t>
            </a:r>
            <a:endParaRPr sz="3600"/>
          </a:p>
          <a:p>
            <a:pPr indent="0" lvl="0" marL="0" rtl="0" algn="ctr">
              <a:spcBef>
                <a:spcPts val="0"/>
              </a:spcBef>
              <a:spcAft>
                <a:spcPts val="0"/>
              </a:spcAft>
              <a:buNone/>
            </a:pPr>
            <a:r>
              <a:rPr lang="es" sz="3600"/>
              <a:t>Medios de Comunicación</a:t>
            </a:r>
            <a:endParaRPr sz="3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Herramientas de Trabajo</a:t>
            </a:r>
            <a:endParaRPr/>
          </a:p>
        </p:txBody>
      </p:sp>
      <p:sp>
        <p:nvSpPr>
          <p:cNvPr id="226" name="Google Shape;226;p31"/>
          <p:cNvSpPr txBox="1"/>
          <p:nvPr>
            <p:ph idx="1" type="body"/>
          </p:nvPr>
        </p:nvSpPr>
        <p:spPr>
          <a:xfrm>
            <a:off x="311700" y="1152475"/>
            <a:ext cx="5352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Char char="-"/>
            </a:pPr>
            <a:r>
              <a:rPr lang="es">
                <a:solidFill>
                  <a:schemeClr val="dk2"/>
                </a:solidFill>
              </a:rPr>
              <a:t>Tutoriales requerirán computadores personales</a:t>
            </a:r>
            <a:endParaRPr>
              <a:solidFill>
                <a:schemeClr val="dk2"/>
              </a:solidFill>
            </a:endParaRPr>
          </a:p>
          <a:p>
            <a:pPr indent="-342900" lvl="0" marL="457200" rtl="0" algn="l">
              <a:spcBef>
                <a:spcPts val="0"/>
              </a:spcBef>
              <a:spcAft>
                <a:spcPts val="0"/>
              </a:spcAft>
              <a:buClr>
                <a:schemeClr val="dk2"/>
              </a:buClr>
              <a:buSzPts val="1800"/>
              <a:buFont typeface="Arial"/>
              <a:buChar char="-"/>
            </a:pPr>
            <a:r>
              <a:rPr lang="es">
                <a:solidFill>
                  <a:schemeClr val="dk2"/>
                </a:solidFill>
              </a:rPr>
              <a:t>Utilizaremos </a:t>
            </a:r>
            <a:r>
              <a:rPr b="1" lang="es">
                <a:solidFill>
                  <a:schemeClr val="dk2"/>
                </a:solidFill>
              </a:rPr>
              <a:t>Python</a:t>
            </a:r>
            <a:r>
              <a:rPr lang="es">
                <a:solidFill>
                  <a:schemeClr val="dk2"/>
                </a:solidFill>
              </a:rPr>
              <a:t> como lenguaje de programación</a:t>
            </a:r>
            <a:endParaRPr>
              <a:solidFill>
                <a:schemeClr val="dk2"/>
              </a:solidFill>
            </a:endParaRPr>
          </a:p>
          <a:p>
            <a:pPr indent="-342900" lvl="0" marL="457200" rtl="0" algn="l">
              <a:spcBef>
                <a:spcPts val="0"/>
              </a:spcBef>
              <a:spcAft>
                <a:spcPts val="0"/>
              </a:spcAft>
              <a:buClr>
                <a:schemeClr val="dk2"/>
              </a:buClr>
              <a:buSzPts val="1800"/>
              <a:buChar char="-"/>
            </a:pPr>
            <a:r>
              <a:rPr lang="es">
                <a:solidFill>
                  <a:schemeClr val="dk2"/>
                </a:solidFill>
              </a:rPr>
              <a:t>No es necesario que sepas Python, pero sí ayudará mucho que tengas nociones en algún lenguaje de programación (ej: </a:t>
            </a:r>
            <a:r>
              <a:rPr i="1" lang="es">
                <a:solidFill>
                  <a:schemeClr val="dk2"/>
                </a:solidFill>
              </a:rPr>
              <a:t>R</a:t>
            </a:r>
            <a:r>
              <a:rPr lang="es">
                <a:solidFill>
                  <a:schemeClr val="dk2"/>
                </a:solidFill>
              </a:rPr>
              <a:t>)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p>
        </p:txBody>
      </p:sp>
      <p:pic>
        <p:nvPicPr>
          <p:cNvPr id="227" name="Google Shape;227;p31"/>
          <p:cNvPicPr preferRelativeResize="0"/>
          <p:nvPr/>
        </p:nvPicPr>
        <p:blipFill>
          <a:blip r:embed="rId3">
            <a:alphaModFix/>
          </a:blip>
          <a:stretch>
            <a:fillRect/>
          </a:stretch>
        </p:blipFill>
        <p:spPr>
          <a:xfrm>
            <a:off x="5994350" y="2905500"/>
            <a:ext cx="2837951" cy="1891975"/>
          </a:xfrm>
          <a:prstGeom prst="rect">
            <a:avLst/>
          </a:prstGeom>
          <a:noFill/>
          <a:ln>
            <a:noFill/>
          </a:ln>
        </p:spPr>
      </p:pic>
      <p:pic>
        <p:nvPicPr>
          <p:cNvPr id="228" name="Google Shape;228;p31"/>
          <p:cNvPicPr preferRelativeResize="0"/>
          <p:nvPr/>
        </p:nvPicPr>
        <p:blipFill>
          <a:blip r:embed="rId4">
            <a:alphaModFix/>
          </a:blip>
          <a:stretch>
            <a:fillRect/>
          </a:stretch>
        </p:blipFill>
        <p:spPr>
          <a:xfrm>
            <a:off x="4907371" y="3352075"/>
            <a:ext cx="1086975" cy="119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idx="1" type="body"/>
          </p:nvPr>
        </p:nvSpPr>
        <p:spPr>
          <a:xfrm>
            <a:off x="311700" y="1152475"/>
            <a:ext cx="534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Proveer </a:t>
            </a:r>
            <a:r>
              <a:rPr lang="es" u="sng">
                <a:solidFill>
                  <a:schemeClr val="hlink"/>
                </a:solidFill>
                <a:hlinkClick r:id="rId3"/>
              </a:rPr>
              <a:t>herramientas</a:t>
            </a:r>
            <a:r>
              <a:rPr lang="es"/>
              <a:t> y conocimiento de vanguardia para las próximas generaciones de investigadores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Nos centramos en la intersección de Ciencias Sociales y Ciencia de Datos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9" name="Google Shape;8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Acerca de SICSS</a:t>
            </a:r>
            <a:endParaRPr/>
          </a:p>
        </p:txBody>
      </p:sp>
      <p:pic>
        <p:nvPicPr>
          <p:cNvPr id="90" name="Google Shape;90;p14"/>
          <p:cNvPicPr preferRelativeResize="0"/>
          <p:nvPr/>
        </p:nvPicPr>
        <p:blipFill>
          <a:blip r:embed="rId4">
            <a:alphaModFix/>
          </a:blip>
          <a:stretch>
            <a:fillRect/>
          </a:stretch>
        </p:blipFill>
        <p:spPr>
          <a:xfrm>
            <a:off x="5719725" y="1756112"/>
            <a:ext cx="3112575" cy="1631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Materiales</a:t>
            </a:r>
            <a:endParaRPr/>
          </a:p>
        </p:txBody>
      </p:sp>
      <p:sp>
        <p:nvSpPr>
          <p:cNvPr id="234" name="Google Shape;234;p32"/>
          <p:cNvSpPr txBox="1"/>
          <p:nvPr>
            <p:ph idx="1" type="body"/>
          </p:nvPr>
        </p:nvSpPr>
        <p:spPr>
          <a:xfrm>
            <a:off x="311700" y="1152475"/>
            <a:ext cx="6746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2"/>
              </a:buClr>
              <a:buSzPts val="1800"/>
              <a:buFont typeface="Arial"/>
              <a:buChar char="-"/>
            </a:pPr>
            <a:r>
              <a:rPr lang="es">
                <a:solidFill>
                  <a:schemeClr val="dk2"/>
                </a:solidFill>
              </a:rPr>
              <a:t>El material quedará </a:t>
            </a:r>
            <a:r>
              <a:rPr b="1" lang="es">
                <a:solidFill>
                  <a:schemeClr val="dk2"/>
                </a:solidFill>
              </a:rPr>
              <a:t>100% disponible</a:t>
            </a:r>
            <a:r>
              <a:rPr lang="es">
                <a:solidFill>
                  <a:schemeClr val="dk2"/>
                </a:solidFill>
              </a:rPr>
              <a:t> online</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s">
                <a:solidFill>
                  <a:schemeClr val="dk2"/>
                </a:solidFill>
              </a:rPr>
              <a:t>Códigos y notebooks serán compartidos a través de Colab</a:t>
            </a:r>
            <a:endParaRPr sz="1625">
              <a:solidFill>
                <a:schemeClr val="dk2"/>
              </a:solidFill>
            </a:endParaRPr>
          </a:p>
          <a:p>
            <a:pPr indent="0" lvl="0" marL="0" rtl="0" algn="l">
              <a:spcBef>
                <a:spcPts val="0"/>
              </a:spcBef>
              <a:spcAft>
                <a:spcPts val="0"/>
              </a:spcAft>
              <a:buNone/>
            </a:pPr>
            <a:r>
              <a:t/>
            </a:r>
            <a:endParaRPr sz="1625">
              <a:solidFill>
                <a:schemeClr val="dk2"/>
              </a:solidFill>
            </a:endParaRPr>
          </a:p>
          <a:p>
            <a:pPr indent="0" lvl="0" marL="0" rtl="0" algn="l">
              <a:spcBef>
                <a:spcPts val="0"/>
              </a:spcBef>
              <a:spcAft>
                <a:spcPts val="0"/>
              </a:spcAft>
              <a:buNone/>
            </a:pPr>
            <a:r>
              <a:rPr lang="es" sz="1625">
                <a:solidFill>
                  <a:schemeClr val="dk2"/>
                </a:solidFill>
              </a:rPr>
              <a:t>Google Drive </a:t>
            </a:r>
            <a:r>
              <a:rPr lang="es" sz="1625">
                <a:solidFill>
                  <a:schemeClr val="dk2"/>
                </a:solidFill>
              </a:rPr>
              <a:t>(modo lectura)</a:t>
            </a:r>
            <a:r>
              <a:rPr lang="es" sz="1625">
                <a:solidFill>
                  <a:schemeClr val="dk2"/>
                </a:solidFill>
              </a:rPr>
              <a:t>: </a:t>
            </a:r>
            <a:r>
              <a:rPr lang="es" sz="1625" u="sng">
                <a:solidFill>
                  <a:schemeClr val="accent5"/>
                </a:solidFill>
                <a:hlinkClick r:id="rId3">
                  <a:extLst>
                    <a:ext uri="{A12FA001-AC4F-418D-AE19-62706E023703}">
                      <ahyp:hlinkClr val="tx"/>
                    </a:ext>
                  </a:extLst>
                </a:hlinkClick>
              </a:rPr>
              <a:t>https://drive.google.com/drive/folders/19kybw4ng9aFnbAO7hF-ZK3gyumXFNZUR?usp=sharing</a:t>
            </a:r>
            <a:r>
              <a:rPr lang="es" sz="1625">
                <a:solidFill>
                  <a:schemeClr val="dk2"/>
                </a:solidFill>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Medios de Comunicación</a:t>
            </a:r>
            <a:endParaRPr/>
          </a:p>
        </p:txBody>
      </p:sp>
      <p:sp>
        <p:nvSpPr>
          <p:cNvPr id="240" name="Google Shape;240;p33"/>
          <p:cNvSpPr txBox="1"/>
          <p:nvPr>
            <p:ph idx="1" type="body"/>
          </p:nvPr>
        </p:nvSpPr>
        <p:spPr>
          <a:xfrm>
            <a:off x="311700" y="1152475"/>
            <a:ext cx="2853000" cy="339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Unirse a la comunidad mundial de SICSS en </a:t>
            </a:r>
            <a:r>
              <a:rPr b="1" lang="es"/>
              <a:t>Slack</a:t>
            </a:r>
            <a:r>
              <a:rPr lang="es"/>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s">
                <a:solidFill>
                  <a:schemeClr val="dk2"/>
                </a:solidFill>
              </a:rPr>
              <a:t>#general</a:t>
            </a:r>
            <a:endParaRPr b="1">
              <a:solidFill>
                <a:schemeClr val="dk2"/>
              </a:solidFill>
            </a:endParaRPr>
          </a:p>
          <a:p>
            <a:pPr indent="-342900" lvl="0" marL="457200" rtl="0" algn="l">
              <a:spcBef>
                <a:spcPts val="0"/>
              </a:spcBef>
              <a:spcAft>
                <a:spcPts val="0"/>
              </a:spcAft>
              <a:buClr>
                <a:schemeClr val="dk2"/>
              </a:buClr>
              <a:buSzPts val="1800"/>
              <a:buFont typeface="Roboto"/>
              <a:buChar char="●"/>
            </a:pPr>
            <a:r>
              <a:rPr lang="es">
                <a:solidFill>
                  <a:schemeClr val="dk2"/>
                </a:solidFill>
              </a:rPr>
              <a:t>acceso a todos los participantes SICSS</a:t>
            </a:r>
            <a:endParaRPr b="1">
              <a:solidFill>
                <a:schemeClr val="dk2"/>
              </a:solidFill>
            </a:endParaRPr>
          </a:p>
          <a:p>
            <a:pPr indent="0" lvl="0" marL="0" rtl="0" algn="l">
              <a:spcBef>
                <a:spcPts val="0"/>
              </a:spcBef>
              <a:spcAft>
                <a:spcPts val="0"/>
              </a:spcAft>
              <a:buClr>
                <a:schemeClr val="dk1"/>
              </a:buClr>
              <a:buSzPts val="1100"/>
              <a:buFont typeface="Arial"/>
              <a:buNone/>
            </a:pPr>
            <a:r>
              <a:rPr b="1" lang="es">
                <a:solidFill>
                  <a:schemeClr val="dk2"/>
                </a:solidFill>
              </a:rPr>
              <a:t>#sicss-chile-2023</a:t>
            </a:r>
            <a:endParaRPr b="1">
              <a:solidFill>
                <a:schemeClr val="dk2"/>
              </a:solidFill>
            </a:endParaRPr>
          </a:p>
          <a:p>
            <a:pPr indent="-342900" lvl="0" marL="457200" rtl="0" algn="l">
              <a:spcBef>
                <a:spcPts val="0"/>
              </a:spcBef>
              <a:spcAft>
                <a:spcPts val="0"/>
              </a:spcAft>
              <a:buClr>
                <a:schemeClr val="dk2"/>
              </a:buClr>
              <a:buSzPts val="1800"/>
              <a:buFont typeface="Roboto"/>
              <a:buChar char="●"/>
            </a:pPr>
            <a:r>
              <a:rPr lang="es">
                <a:solidFill>
                  <a:schemeClr val="dk2"/>
                </a:solidFill>
              </a:rPr>
              <a:t>acceso a todos los participantes Chile</a:t>
            </a:r>
            <a:endParaRPr/>
          </a:p>
        </p:txBody>
      </p:sp>
      <p:pic>
        <p:nvPicPr>
          <p:cNvPr id="241" name="Google Shape;241;p33"/>
          <p:cNvPicPr preferRelativeResize="0"/>
          <p:nvPr/>
        </p:nvPicPr>
        <p:blipFill>
          <a:blip r:embed="rId3">
            <a:alphaModFix/>
          </a:blip>
          <a:stretch>
            <a:fillRect/>
          </a:stretch>
        </p:blipFill>
        <p:spPr>
          <a:xfrm>
            <a:off x="4015875" y="1296325"/>
            <a:ext cx="5048725" cy="3229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34"/>
          <p:cNvPicPr preferRelativeResize="0"/>
          <p:nvPr/>
        </p:nvPicPr>
        <p:blipFill rotWithShape="1">
          <a:blip r:embed="rId3">
            <a:alphaModFix/>
          </a:blip>
          <a:srcRect b="0" l="0" r="0" t="31091"/>
          <a:stretch/>
        </p:blipFill>
        <p:spPr>
          <a:xfrm rot="-6417855">
            <a:off x="5297678" y="86964"/>
            <a:ext cx="4734469" cy="3332322"/>
          </a:xfrm>
          <a:prstGeom prst="rect">
            <a:avLst/>
          </a:prstGeom>
          <a:noFill/>
          <a:ln>
            <a:noFill/>
          </a:ln>
        </p:spPr>
      </p:pic>
      <p:sp>
        <p:nvSpPr>
          <p:cNvPr id="247" name="Google Shape;247;p34"/>
          <p:cNvSpPr txBox="1"/>
          <p:nvPr/>
        </p:nvSpPr>
        <p:spPr>
          <a:xfrm>
            <a:off x="434239" y="1747075"/>
            <a:ext cx="6015300" cy="10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3200">
                <a:solidFill>
                  <a:srgbClr val="3AB3B9"/>
                </a:solidFill>
                <a:latin typeface="Roboto"/>
                <a:ea typeface="Roboto"/>
                <a:cs typeface="Roboto"/>
                <a:sym typeface="Roboto"/>
              </a:rPr>
              <a:t>Esperamos que disfrutes el programa preparado!</a:t>
            </a:r>
            <a:endParaRPr b="1" sz="3200">
              <a:solidFill>
                <a:srgbClr val="3AB3B9"/>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3200">
              <a:solidFill>
                <a:srgbClr val="3AB3B9"/>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200"/>
              <a:buFont typeface="Arial"/>
              <a:buNone/>
            </a:pPr>
            <a:r>
              <a:t/>
            </a:r>
            <a:endParaRPr b="1" sz="3200">
              <a:solidFill>
                <a:srgbClr val="3AB3B9"/>
              </a:solidFill>
              <a:latin typeface="Roboto"/>
              <a:ea typeface="Roboto"/>
              <a:cs typeface="Roboto"/>
              <a:sym typeface="Roboto"/>
            </a:endParaRPr>
          </a:p>
        </p:txBody>
      </p:sp>
      <p:pic>
        <p:nvPicPr>
          <p:cNvPr id="248" name="Google Shape;248;p34"/>
          <p:cNvPicPr preferRelativeResize="0"/>
          <p:nvPr/>
        </p:nvPicPr>
        <p:blipFill rotWithShape="1">
          <a:blip r:embed="rId4">
            <a:alphaModFix/>
          </a:blip>
          <a:srcRect b="27172" l="12764" r="11437" t="28194"/>
          <a:stretch/>
        </p:blipFill>
        <p:spPr>
          <a:xfrm>
            <a:off x="6312125" y="4496586"/>
            <a:ext cx="1142375" cy="504450"/>
          </a:xfrm>
          <a:prstGeom prst="rect">
            <a:avLst/>
          </a:prstGeom>
          <a:noFill/>
          <a:ln>
            <a:noFill/>
          </a:ln>
        </p:spPr>
      </p:pic>
      <p:pic>
        <p:nvPicPr>
          <p:cNvPr id="249" name="Google Shape;249;p34"/>
          <p:cNvPicPr preferRelativeResize="0"/>
          <p:nvPr/>
        </p:nvPicPr>
        <p:blipFill rotWithShape="1">
          <a:blip r:embed="rId5">
            <a:alphaModFix/>
          </a:blip>
          <a:srcRect b="16692" l="5637" r="6819" t="20219"/>
          <a:stretch/>
        </p:blipFill>
        <p:spPr>
          <a:xfrm>
            <a:off x="318767" y="4529389"/>
            <a:ext cx="1355628" cy="488458"/>
          </a:xfrm>
          <a:prstGeom prst="rect">
            <a:avLst/>
          </a:prstGeom>
          <a:noFill/>
          <a:ln>
            <a:noFill/>
          </a:ln>
        </p:spPr>
      </p:pic>
      <p:pic>
        <p:nvPicPr>
          <p:cNvPr id="250" name="Google Shape;250;p34"/>
          <p:cNvPicPr preferRelativeResize="0"/>
          <p:nvPr/>
        </p:nvPicPr>
        <p:blipFill rotWithShape="1">
          <a:blip r:embed="rId6">
            <a:alphaModFix/>
          </a:blip>
          <a:srcRect b="0" l="0" r="0" t="0"/>
          <a:stretch/>
        </p:blipFill>
        <p:spPr>
          <a:xfrm>
            <a:off x="3095700" y="4292483"/>
            <a:ext cx="1455350" cy="756774"/>
          </a:xfrm>
          <a:prstGeom prst="rect">
            <a:avLst/>
          </a:prstGeom>
          <a:noFill/>
          <a:ln>
            <a:noFill/>
          </a:ln>
        </p:spPr>
      </p:pic>
      <p:pic>
        <p:nvPicPr>
          <p:cNvPr id="251" name="Google Shape;251;p34"/>
          <p:cNvPicPr preferRelativeResize="0"/>
          <p:nvPr/>
        </p:nvPicPr>
        <p:blipFill rotWithShape="1">
          <a:blip r:embed="rId7">
            <a:alphaModFix/>
          </a:blip>
          <a:srcRect b="0" l="0" r="0" t="0"/>
          <a:stretch/>
        </p:blipFill>
        <p:spPr>
          <a:xfrm>
            <a:off x="1779228" y="4616650"/>
            <a:ext cx="1081477" cy="336901"/>
          </a:xfrm>
          <a:prstGeom prst="rect">
            <a:avLst/>
          </a:prstGeom>
          <a:noFill/>
          <a:ln>
            <a:noFill/>
          </a:ln>
        </p:spPr>
      </p:pic>
      <p:pic>
        <p:nvPicPr>
          <p:cNvPr id="252" name="Google Shape;252;p34"/>
          <p:cNvPicPr preferRelativeResize="0"/>
          <p:nvPr/>
        </p:nvPicPr>
        <p:blipFill rotWithShape="1">
          <a:blip r:embed="rId8">
            <a:alphaModFix/>
          </a:blip>
          <a:srcRect b="0" l="0" r="0" t="0"/>
          <a:stretch/>
        </p:blipFill>
        <p:spPr>
          <a:xfrm>
            <a:off x="4709875" y="4463641"/>
            <a:ext cx="1595825" cy="576700"/>
          </a:xfrm>
          <a:prstGeom prst="rect">
            <a:avLst/>
          </a:prstGeom>
          <a:noFill/>
          <a:ln>
            <a:noFill/>
          </a:ln>
        </p:spPr>
      </p:pic>
      <p:pic>
        <p:nvPicPr>
          <p:cNvPr id="253" name="Google Shape;253;p34"/>
          <p:cNvPicPr preferRelativeResize="0"/>
          <p:nvPr/>
        </p:nvPicPr>
        <p:blipFill rotWithShape="1">
          <a:blip r:embed="rId9">
            <a:alphaModFix/>
          </a:blip>
          <a:srcRect b="0" l="0" r="0" t="0"/>
          <a:stretch/>
        </p:blipFill>
        <p:spPr>
          <a:xfrm>
            <a:off x="7645025" y="4170618"/>
            <a:ext cx="1355628" cy="800975"/>
          </a:xfrm>
          <a:prstGeom prst="rect">
            <a:avLst/>
          </a:prstGeom>
          <a:noFill/>
          <a:ln>
            <a:noFill/>
          </a:ln>
        </p:spPr>
      </p:pic>
      <p:pic>
        <p:nvPicPr>
          <p:cNvPr id="254" name="Google Shape;254;p34"/>
          <p:cNvPicPr preferRelativeResize="0"/>
          <p:nvPr/>
        </p:nvPicPr>
        <p:blipFill rotWithShape="1">
          <a:blip r:embed="rId10">
            <a:alphaModFix/>
          </a:blip>
          <a:srcRect b="0" l="0" r="0" t="0"/>
          <a:stretch/>
        </p:blipFill>
        <p:spPr>
          <a:xfrm>
            <a:off x="141475" y="155800"/>
            <a:ext cx="2108124" cy="11137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AAD6"/>
        </a:solidFill>
      </p:bgPr>
    </p:bg>
    <p:spTree>
      <p:nvGrpSpPr>
        <p:cNvPr id="258" name="Shape 258"/>
        <p:cNvGrpSpPr/>
        <p:nvPr/>
      </p:nvGrpSpPr>
      <p:grpSpPr>
        <a:xfrm>
          <a:off x="0" y="0"/>
          <a:ext cx="0" cy="0"/>
          <a:chOff x="0" y="0"/>
          <a:chExt cx="0" cy="0"/>
        </a:xfrm>
      </p:grpSpPr>
      <p:sp>
        <p:nvSpPr>
          <p:cNvPr id="259" name="Google Shape;259;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a:solidFill>
                  <a:schemeClr val="lt1"/>
                </a:solidFill>
              </a:rPr>
              <a:t>Introducción a las Ciencias Sociales Computacionales</a:t>
            </a:r>
            <a:endParaRPr b="1">
              <a:solidFill>
                <a:schemeClr val="lt1"/>
              </a:solidFill>
            </a:endParaRPr>
          </a:p>
        </p:txBody>
      </p:sp>
      <p:sp>
        <p:nvSpPr>
          <p:cNvPr id="260" name="Google Shape;260;p35"/>
          <p:cNvSpPr txBox="1"/>
          <p:nvPr>
            <p:ph idx="1" type="subTitle"/>
          </p:nvPr>
        </p:nvSpPr>
        <p:spPr>
          <a:xfrm>
            <a:off x="311700" y="3541100"/>
            <a:ext cx="8520600" cy="11187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s" sz="2080">
                <a:solidFill>
                  <a:srgbClr val="EFEFEF"/>
                </a:solidFill>
              </a:rPr>
              <a:t>Andrés Abeliuk</a:t>
            </a:r>
            <a:endParaRPr sz="2080">
              <a:solidFill>
                <a:srgbClr val="EFEFEF"/>
              </a:solidFill>
            </a:endParaRPr>
          </a:p>
          <a:p>
            <a:pPr indent="0" lvl="0" marL="0" rtl="0" algn="ctr">
              <a:lnSpc>
                <a:spcPct val="80000"/>
              </a:lnSpc>
              <a:spcBef>
                <a:spcPts val="0"/>
              </a:spcBef>
              <a:spcAft>
                <a:spcPts val="0"/>
              </a:spcAft>
              <a:buSzPts val="935"/>
              <a:buNone/>
            </a:pPr>
            <a:r>
              <a:rPr lang="es" sz="1879">
                <a:solidFill>
                  <a:srgbClr val="EFEFEF"/>
                </a:solidFill>
              </a:rPr>
              <a:t>DCC Uchile y CENIA</a:t>
            </a:r>
            <a:br>
              <a:rPr lang="es" sz="1879">
                <a:solidFill>
                  <a:srgbClr val="EFEFEF"/>
                </a:solidFill>
              </a:rPr>
            </a:br>
            <a:r>
              <a:rPr lang="es" sz="1879">
                <a:solidFill>
                  <a:srgbClr val="EFEFEF"/>
                </a:solidFill>
              </a:rPr>
              <a:t>@aabeliuk</a:t>
            </a:r>
            <a:endParaRPr sz="1879">
              <a:solidFill>
                <a:srgbClr val="EFEFEF"/>
              </a:solidFill>
            </a:endParaRPr>
          </a:p>
        </p:txBody>
      </p:sp>
      <p:pic>
        <p:nvPicPr>
          <p:cNvPr id="261" name="Google Shape;261;p35"/>
          <p:cNvPicPr preferRelativeResize="0"/>
          <p:nvPr/>
        </p:nvPicPr>
        <p:blipFill rotWithShape="1">
          <a:blip r:embed="rId3">
            <a:alphaModFix/>
          </a:blip>
          <a:srcRect b="0" l="0" r="0" t="0"/>
          <a:stretch/>
        </p:blipFill>
        <p:spPr>
          <a:xfrm>
            <a:off x="7573200" y="4312983"/>
            <a:ext cx="1455350" cy="756774"/>
          </a:xfrm>
          <a:prstGeom prst="rect">
            <a:avLst/>
          </a:prstGeom>
          <a:noFill/>
          <a:ln>
            <a:noFill/>
          </a:ln>
        </p:spPr>
      </p:pic>
      <p:pic>
        <p:nvPicPr>
          <p:cNvPr id="262" name="Google Shape;262;p35"/>
          <p:cNvPicPr preferRelativeResize="0"/>
          <p:nvPr/>
        </p:nvPicPr>
        <p:blipFill rotWithShape="1">
          <a:blip r:embed="rId4">
            <a:alphaModFix/>
          </a:blip>
          <a:srcRect b="0" l="0" r="0" t="0"/>
          <a:stretch/>
        </p:blipFill>
        <p:spPr>
          <a:xfrm>
            <a:off x="6256728" y="4637150"/>
            <a:ext cx="1081477" cy="3369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¿Qué son las ciencias sociales computacionales?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7"/>
          <p:cNvPicPr preferRelativeResize="0"/>
          <p:nvPr/>
        </p:nvPicPr>
        <p:blipFill rotWithShape="1">
          <a:blip r:embed="rId3">
            <a:alphaModFix/>
          </a:blip>
          <a:srcRect b="77839" l="0" r="0" t="0"/>
          <a:stretch/>
        </p:blipFill>
        <p:spPr>
          <a:xfrm>
            <a:off x="615675" y="46250"/>
            <a:ext cx="8239100" cy="1458301"/>
          </a:xfrm>
          <a:prstGeom prst="rect">
            <a:avLst/>
          </a:prstGeom>
          <a:noFill/>
          <a:ln>
            <a:noFill/>
          </a:ln>
        </p:spPr>
      </p:pic>
      <p:pic>
        <p:nvPicPr>
          <p:cNvPr id="273" name="Google Shape;273;p37"/>
          <p:cNvPicPr preferRelativeResize="0"/>
          <p:nvPr/>
        </p:nvPicPr>
        <p:blipFill rotWithShape="1">
          <a:blip r:embed="rId3">
            <a:alphaModFix/>
          </a:blip>
          <a:srcRect b="0" l="34383" r="0" t="42879"/>
          <a:stretch/>
        </p:blipFill>
        <p:spPr>
          <a:xfrm>
            <a:off x="4819675" y="1504550"/>
            <a:ext cx="3975200" cy="2763950"/>
          </a:xfrm>
          <a:prstGeom prst="rect">
            <a:avLst/>
          </a:prstGeom>
          <a:noFill/>
          <a:ln>
            <a:noFill/>
          </a:ln>
        </p:spPr>
      </p:pic>
      <p:pic>
        <p:nvPicPr>
          <p:cNvPr id="274" name="Google Shape;274;p37"/>
          <p:cNvPicPr preferRelativeResize="0"/>
          <p:nvPr/>
        </p:nvPicPr>
        <p:blipFill rotWithShape="1">
          <a:blip r:embed="rId3">
            <a:alphaModFix/>
          </a:blip>
          <a:srcRect b="38777" l="-1366" r="65867" t="21934"/>
          <a:stretch/>
        </p:blipFill>
        <p:spPr>
          <a:xfrm>
            <a:off x="992030" y="1630025"/>
            <a:ext cx="2984820" cy="2638475"/>
          </a:xfrm>
          <a:prstGeom prst="rect">
            <a:avLst/>
          </a:prstGeom>
          <a:noFill/>
          <a:ln>
            <a:noFill/>
          </a:ln>
        </p:spPr>
      </p:pic>
      <p:sp>
        <p:nvSpPr>
          <p:cNvPr id="275" name="Google Shape;275;p37"/>
          <p:cNvSpPr/>
          <p:nvPr/>
        </p:nvSpPr>
        <p:spPr>
          <a:xfrm>
            <a:off x="1258800" y="3617925"/>
            <a:ext cx="2644200" cy="106200"/>
          </a:xfrm>
          <a:prstGeom prst="roundRect">
            <a:avLst>
              <a:gd fmla="val 16667" name="adj"/>
            </a:avLst>
          </a:prstGeom>
          <a:solidFill>
            <a:srgbClr val="EEFF4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1258800" y="3794450"/>
            <a:ext cx="2644200" cy="106200"/>
          </a:xfrm>
          <a:prstGeom prst="roundRect">
            <a:avLst>
              <a:gd fmla="val 16667" name="adj"/>
            </a:avLst>
          </a:prstGeom>
          <a:solidFill>
            <a:srgbClr val="EEFF4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p:nvPr/>
        </p:nvSpPr>
        <p:spPr>
          <a:xfrm>
            <a:off x="1258800" y="3970975"/>
            <a:ext cx="2644200" cy="106200"/>
          </a:xfrm>
          <a:prstGeom prst="roundRect">
            <a:avLst>
              <a:gd fmla="val 16667" name="adj"/>
            </a:avLst>
          </a:prstGeom>
          <a:solidFill>
            <a:srgbClr val="EEFF4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1258800" y="4123375"/>
            <a:ext cx="1910700" cy="106200"/>
          </a:xfrm>
          <a:prstGeom prst="roundRect">
            <a:avLst>
              <a:gd fmla="val 16667" name="adj"/>
            </a:avLst>
          </a:prstGeom>
          <a:solidFill>
            <a:srgbClr val="EEFF4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1258800" y="3465525"/>
            <a:ext cx="2644200" cy="106200"/>
          </a:xfrm>
          <a:prstGeom prst="roundRect">
            <a:avLst>
              <a:gd fmla="val 16667" name="adj"/>
            </a:avLst>
          </a:prstGeom>
          <a:solidFill>
            <a:srgbClr val="EEFF4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3391500" y="3264875"/>
            <a:ext cx="511500" cy="106200"/>
          </a:xfrm>
          <a:prstGeom prst="roundRect">
            <a:avLst>
              <a:gd fmla="val 16667" name="adj"/>
            </a:avLst>
          </a:prstGeom>
          <a:solidFill>
            <a:srgbClr val="EEFF4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txBox="1"/>
          <p:nvPr/>
        </p:nvSpPr>
        <p:spPr>
          <a:xfrm>
            <a:off x="4971675" y="4350175"/>
            <a:ext cx="38232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s" sz="1700">
                <a:solidFill>
                  <a:schemeClr val="dk2"/>
                </a:solidFill>
                <a:highlight>
                  <a:srgbClr val="FFFFFF"/>
                </a:highlight>
                <a:latin typeface="Roboto"/>
                <a:ea typeface="Roboto"/>
                <a:cs typeface="Roboto"/>
                <a:sym typeface="Roboto"/>
              </a:rPr>
              <a:t>Science</a:t>
            </a:r>
            <a:r>
              <a:rPr b="1" lang="es" sz="1700">
                <a:solidFill>
                  <a:schemeClr val="dk2"/>
                </a:solidFill>
                <a:highlight>
                  <a:srgbClr val="FFFFFF"/>
                </a:highlight>
                <a:latin typeface="Roboto"/>
                <a:ea typeface="Roboto"/>
                <a:cs typeface="Roboto"/>
                <a:sym typeface="Roboto"/>
              </a:rPr>
              <a:t>, 2009</a:t>
            </a:r>
            <a:endParaRPr b="1" sz="17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¿Qué son las ciencias sociales computacionales?</a:t>
            </a:r>
            <a:endParaRPr/>
          </a:p>
          <a:p>
            <a:pPr indent="0" lvl="0" marL="0" rtl="0" algn="l">
              <a:spcBef>
                <a:spcPts val="0"/>
              </a:spcBef>
              <a:spcAft>
                <a:spcPts val="0"/>
              </a:spcAft>
              <a:buNone/>
            </a:pPr>
            <a:r>
              <a:t/>
            </a:r>
            <a:endParaRPr/>
          </a:p>
        </p:txBody>
      </p:sp>
      <p:sp>
        <p:nvSpPr>
          <p:cNvPr id="287" name="Google Shape;28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a:t>U</a:t>
            </a:r>
            <a:r>
              <a:rPr b="1" lang="es"/>
              <a:t>so de datos para comprender el comportamiento humano a gran escala</a:t>
            </a:r>
            <a:endParaRPr b="1"/>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s"/>
              <a:t>Combinan teorías y métodos de las ciencias sociales con la ciencia de la computación, la estadística y técnicas de análisis de datos.</a:t>
            </a:r>
            <a:endParaRPr/>
          </a:p>
          <a:p>
            <a:pPr indent="0" lvl="0" marL="0" rtl="0" algn="l">
              <a:spcBef>
                <a:spcPts val="0"/>
              </a:spcBef>
              <a:spcAft>
                <a:spcPts val="0"/>
              </a:spcAft>
              <a:buClr>
                <a:schemeClr val="dk1"/>
              </a:buClr>
              <a:buSzPts val="1100"/>
              <a:buFont typeface="Arial"/>
              <a:buNone/>
            </a:pPr>
            <a:r>
              <a:t/>
            </a:r>
            <a:endParaRPr/>
          </a:p>
          <a:p>
            <a:pPr indent="-342900" lvl="0" marL="457200" rtl="0" algn="l">
              <a:spcBef>
                <a:spcPts val="0"/>
              </a:spcBef>
              <a:spcAft>
                <a:spcPts val="0"/>
              </a:spcAft>
              <a:buSzPts val="1800"/>
              <a:buChar char="●"/>
            </a:pPr>
            <a:r>
              <a:rPr lang="es"/>
              <a:t>Su objetivo es estudiar los fenómenos sociales y el comportamiento humano a escala utilizando modelos computacionales y conjuntos de datos a gran escala.</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9"/>
          <p:cNvPicPr preferRelativeResize="0"/>
          <p:nvPr/>
        </p:nvPicPr>
        <p:blipFill>
          <a:blip r:embed="rId3">
            <a:alphaModFix/>
          </a:blip>
          <a:stretch>
            <a:fillRect/>
          </a:stretch>
        </p:blipFill>
        <p:spPr>
          <a:xfrm>
            <a:off x="1352825" y="200650"/>
            <a:ext cx="5991724" cy="3967325"/>
          </a:xfrm>
          <a:prstGeom prst="rect">
            <a:avLst/>
          </a:prstGeom>
          <a:noFill/>
          <a:ln>
            <a:noFill/>
          </a:ln>
        </p:spPr>
      </p:pic>
      <p:sp>
        <p:nvSpPr>
          <p:cNvPr id="293" name="Google Shape;293;p39"/>
          <p:cNvSpPr txBox="1"/>
          <p:nvPr/>
        </p:nvSpPr>
        <p:spPr>
          <a:xfrm>
            <a:off x="3416125" y="4493925"/>
            <a:ext cx="3928500" cy="346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s" sz="1050">
                <a:solidFill>
                  <a:schemeClr val="dk2"/>
                </a:solidFill>
                <a:highlight>
                  <a:srgbClr val="FFFFFF"/>
                </a:highlight>
                <a:latin typeface="Roboto"/>
                <a:ea typeface="Roboto"/>
                <a:cs typeface="Roboto"/>
                <a:sym typeface="Roboto"/>
              </a:rPr>
              <a:t>Science</a:t>
            </a:r>
            <a:r>
              <a:rPr lang="es" sz="1050">
                <a:solidFill>
                  <a:schemeClr val="dk2"/>
                </a:solidFill>
                <a:highlight>
                  <a:srgbClr val="FFFFFF"/>
                </a:highlight>
                <a:latin typeface="Roboto"/>
                <a:ea typeface="Roboto"/>
                <a:cs typeface="Roboto"/>
                <a:sym typeface="Roboto"/>
              </a:rPr>
              <a:t>, (2018).DOI:</a:t>
            </a:r>
            <a:r>
              <a:rPr lang="es" sz="1050">
                <a:solidFill>
                  <a:srgbClr val="CA2015"/>
                </a:solidFill>
                <a:highlight>
                  <a:srgbClr val="FFFFFF"/>
                </a:highlight>
                <a:uFill>
                  <a:noFill/>
                </a:uFill>
                <a:latin typeface="Roboto"/>
                <a:ea typeface="Roboto"/>
                <a:cs typeface="Roboto"/>
                <a:sym typeface="Roboto"/>
                <a:hlinkClick r:id="rId4">
                  <a:extLst>
                    <a:ext uri="{A12FA001-AC4F-418D-AE19-62706E023703}">
                      <ahyp:hlinkClr val="tx"/>
                    </a:ext>
                  </a:extLst>
                </a:hlinkClick>
              </a:rPr>
              <a:t>10.1126/science.aao4408</a:t>
            </a:r>
            <a:endParaRPr/>
          </a:p>
        </p:txBody>
      </p:sp>
      <p:sp>
        <p:nvSpPr>
          <p:cNvPr id="294" name="Google Shape;294;p39"/>
          <p:cNvSpPr/>
          <p:nvPr/>
        </p:nvSpPr>
        <p:spPr>
          <a:xfrm>
            <a:off x="2823125" y="966050"/>
            <a:ext cx="1862400" cy="346200"/>
          </a:xfrm>
          <a:prstGeom prst="roundRect">
            <a:avLst>
              <a:gd fmla="val 16667" name="adj"/>
            </a:avLst>
          </a:prstGeom>
          <a:solidFill>
            <a:srgbClr val="EEFF41">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a:t>
            </a:r>
            <a:r>
              <a:rPr lang="es"/>
              <a:t>ntegración de los Refugiados</a:t>
            </a:r>
            <a:endParaRPr/>
          </a:p>
        </p:txBody>
      </p:sp>
      <p:sp>
        <p:nvSpPr>
          <p:cNvPr id="300" name="Google Shape;300;p40"/>
          <p:cNvSpPr txBox="1"/>
          <p:nvPr>
            <p:ph idx="1" type="body"/>
          </p:nvPr>
        </p:nvSpPr>
        <p:spPr>
          <a:xfrm>
            <a:off x="311700" y="964150"/>
            <a:ext cx="4594800" cy="3604800"/>
          </a:xfrm>
          <a:prstGeom prst="rect">
            <a:avLst/>
          </a:prstGeom>
        </p:spPr>
        <p:txBody>
          <a:bodyPr anchorCtr="0" anchor="t" bIns="91425" lIns="91425" spcFirstLastPara="1" rIns="91425" wrap="square" tIns="91425">
            <a:normAutofit/>
          </a:bodyPr>
          <a:lstStyle/>
          <a:p>
            <a:pPr indent="-327977" lvl="0" marL="457200" rtl="0" algn="l">
              <a:lnSpc>
                <a:spcPct val="95000"/>
              </a:lnSpc>
              <a:spcBef>
                <a:spcPts val="0"/>
              </a:spcBef>
              <a:spcAft>
                <a:spcPts val="0"/>
              </a:spcAft>
              <a:buSzPts val="1565"/>
              <a:buChar char="●"/>
            </a:pPr>
            <a:r>
              <a:rPr lang="es" sz="1565"/>
              <a:t>La asignación de refugiados a diferentes lugares de un país de acogida es una de las primeras decisiones políticas que se adoptan durante el proceso de reasentamiento.</a:t>
            </a:r>
            <a:br>
              <a:rPr lang="es" sz="1565"/>
            </a:br>
            <a:endParaRPr sz="1565"/>
          </a:p>
          <a:p>
            <a:pPr indent="-327977" lvl="0" marL="457200" rtl="0" algn="l">
              <a:lnSpc>
                <a:spcPct val="95000"/>
              </a:lnSpc>
              <a:spcBef>
                <a:spcPts val="0"/>
              </a:spcBef>
              <a:spcAft>
                <a:spcPts val="0"/>
              </a:spcAft>
              <a:buSzPts val="1565"/>
              <a:buChar char="●"/>
            </a:pPr>
            <a:r>
              <a:rPr lang="es" sz="1565"/>
              <a:t>Es una de las más importantes para maximizar la integración económica y una integración completa en la sociedad.</a:t>
            </a:r>
            <a:endParaRPr sz="1565"/>
          </a:p>
          <a:p>
            <a:pPr indent="0" lvl="0" marL="457200" rtl="0" algn="l">
              <a:lnSpc>
                <a:spcPct val="95000"/>
              </a:lnSpc>
              <a:spcBef>
                <a:spcPts val="0"/>
              </a:spcBef>
              <a:spcAft>
                <a:spcPts val="0"/>
              </a:spcAft>
              <a:buNone/>
            </a:pPr>
            <a:r>
              <a:t/>
            </a:r>
            <a:endParaRPr sz="1565"/>
          </a:p>
          <a:p>
            <a:pPr indent="-327977" lvl="0" marL="457200" rtl="0" algn="l">
              <a:lnSpc>
                <a:spcPct val="95000"/>
              </a:lnSpc>
              <a:spcBef>
                <a:spcPts val="0"/>
              </a:spcBef>
              <a:spcAft>
                <a:spcPts val="0"/>
              </a:spcAft>
              <a:buSzPts val="1565"/>
              <a:buChar char="●"/>
            </a:pPr>
            <a:r>
              <a:rPr b="1" lang="es" sz="1565"/>
              <a:t>Esto indica que existen sinergias entre los lugares y las personas; ciertas características harán que un refugiado se adapte a un lugar concreto.</a:t>
            </a:r>
            <a:endParaRPr b="1" sz="1565"/>
          </a:p>
        </p:txBody>
      </p:sp>
      <p:pic>
        <p:nvPicPr>
          <p:cNvPr id="301" name="Google Shape;301;p40"/>
          <p:cNvPicPr preferRelativeResize="0"/>
          <p:nvPr/>
        </p:nvPicPr>
        <p:blipFill>
          <a:blip r:embed="rId3">
            <a:alphaModFix/>
          </a:blip>
          <a:stretch>
            <a:fillRect/>
          </a:stretch>
        </p:blipFill>
        <p:spPr>
          <a:xfrm>
            <a:off x="5001299" y="387825"/>
            <a:ext cx="3552249" cy="3316326"/>
          </a:xfrm>
          <a:prstGeom prst="rect">
            <a:avLst/>
          </a:prstGeom>
          <a:noFill/>
          <a:ln>
            <a:noFill/>
          </a:ln>
        </p:spPr>
      </p:pic>
      <p:sp>
        <p:nvSpPr>
          <p:cNvPr id="302" name="Google Shape;302;p40"/>
          <p:cNvSpPr txBox="1"/>
          <p:nvPr/>
        </p:nvSpPr>
        <p:spPr>
          <a:xfrm>
            <a:off x="5215350" y="3845875"/>
            <a:ext cx="3338400" cy="7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Roboto"/>
                <a:ea typeface="Roboto"/>
                <a:cs typeface="Roboto"/>
                <a:sym typeface="Roboto"/>
              </a:rPr>
              <a:t>El empleo de los refugiados a los 90 días de su llegada varía en función del lugar de reasentamiento asignado.</a:t>
            </a:r>
            <a:endParaRPr sz="12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2420"/>
              <a:t>E</a:t>
            </a:r>
            <a:r>
              <a:rPr lang="es" sz="2420"/>
              <a:t>nfoque basado en datos para la Asignación de Refugiados</a:t>
            </a:r>
            <a:endParaRPr sz="2420"/>
          </a:p>
        </p:txBody>
      </p:sp>
      <p:sp>
        <p:nvSpPr>
          <p:cNvPr id="308" name="Google Shape;30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s"/>
              <a:t>El a</a:t>
            </a:r>
            <a:r>
              <a:rPr lang="es"/>
              <a:t>lgoritmo consta de tres fases: </a:t>
            </a:r>
            <a:r>
              <a:rPr b="1" lang="es"/>
              <a:t>modelado, mapeado y matching</a:t>
            </a:r>
            <a:endParaRPr b="1"/>
          </a:p>
          <a:p>
            <a:pPr indent="0" lvl="0" marL="0" rtl="0" algn="l">
              <a:spcBef>
                <a:spcPts val="0"/>
              </a:spcBef>
              <a:spcAft>
                <a:spcPts val="0"/>
              </a:spcAft>
              <a:buNone/>
            </a:pPr>
            <a:r>
              <a:t/>
            </a:r>
            <a:endParaRPr b="1"/>
          </a:p>
          <a:p>
            <a:pPr indent="-334327" lvl="0" marL="457200" rtl="0" algn="l">
              <a:spcBef>
                <a:spcPts val="0"/>
              </a:spcBef>
              <a:spcAft>
                <a:spcPts val="0"/>
              </a:spcAft>
              <a:buSzPct val="100000"/>
              <a:buChar char="●"/>
            </a:pPr>
            <a:r>
              <a:rPr b="1" lang="es"/>
              <a:t>Modelado:</a:t>
            </a:r>
            <a:r>
              <a:rPr lang="es"/>
              <a:t> Un proceso de aprendizaje automático supervisado que predice el el empleo de los nuevos refugiados en todos los posibles lugares de reasentamiento.</a:t>
            </a:r>
            <a:endParaRPr/>
          </a:p>
          <a:p>
            <a:pPr indent="0" lvl="0" marL="457200" rtl="0" algn="l">
              <a:spcBef>
                <a:spcPts val="0"/>
              </a:spcBef>
              <a:spcAft>
                <a:spcPts val="0"/>
              </a:spcAft>
              <a:buNone/>
            </a:pPr>
            <a:r>
              <a:t/>
            </a:r>
            <a:endParaRPr/>
          </a:p>
          <a:p>
            <a:pPr indent="-334327" lvl="0" marL="457200" rtl="0" algn="l">
              <a:spcBef>
                <a:spcPts val="0"/>
              </a:spcBef>
              <a:spcAft>
                <a:spcPts val="0"/>
              </a:spcAft>
              <a:buSzPct val="100000"/>
              <a:buChar char="●"/>
            </a:pPr>
            <a:r>
              <a:rPr b="1" lang="es"/>
              <a:t>Mapeado: </a:t>
            </a:r>
            <a:r>
              <a:rPr lang="es"/>
              <a:t>Consiste en transformar las predicciones en una métrica a nivel de casos. Es necesaria porque a los refugiados suelen ser unidades familiares. </a:t>
            </a:r>
            <a:br>
              <a:rPr lang="es"/>
            </a:br>
            <a:r>
              <a:rPr lang="es"/>
              <a:t>Se ocupó </a:t>
            </a:r>
            <a:r>
              <a:rPr lang="es"/>
              <a:t>la </a:t>
            </a:r>
            <a:r>
              <a:rPr b="1" lang="es"/>
              <a:t>probabilidad </a:t>
            </a:r>
            <a:r>
              <a:rPr b="1" lang="es"/>
              <a:t>de que al menos un refugiado encuentre empleo en el lugar en cuestión.</a:t>
            </a:r>
            <a:endParaRPr b="1"/>
          </a:p>
          <a:p>
            <a:pPr indent="0" lvl="0" marL="457200" rtl="0" algn="l">
              <a:spcBef>
                <a:spcPts val="0"/>
              </a:spcBef>
              <a:spcAft>
                <a:spcPts val="0"/>
              </a:spcAft>
              <a:buNone/>
            </a:pPr>
            <a:r>
              <a:t/>
            </a:r>
            <a:endParaRPr/>
          </a:p>
          <a:p>
            <a:pPr indent="-334327" lvl="0" marL="457200" rtl="0" algn="l">
              <a:spcBef>
                <a:spcPts val="0"/>
              </a:spcBef>
              <a:spcAft>
                <a:spcPts val="0"/>
              </a:spcAft>
              <a:buSzPct val="100000"/>
              <a:buChar char="●"/>
            </a:pPr>
            <a:r>
              <a:rPr b="1" lang="es"/>
              <a:t>Matching:</a:t>
            </a:r>
            <a:r>
              <a:rPr lang="es"/>
              <a:t> La etapa de asignación consiste en asignar cada caso a una ubicación específica para cumplir los criterios de optimalidad elegidos, sujetos a restricciones.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idx="1" type="body"/>
          </p:nvPr>
        </p:nvSpPr>
        <p:spPr>
          <a:xfrm>
            <a:off x="311700" y="1152475"/>
            <a:ext cx="6362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s"/>
              <a:t>50</a:t>
            </a:r>
            <a:r>
              <a:rPr lang="es"/>
              <a:t> diferentes localidades alrededor del mundo</a:t>
            </a:r>
            <a:endParaRPr/>
          </a:p>
          <a:p>
            <a:pPr indent="-342900" lvl="0" marL="457200" rtl="0" algn="l">
              <a:spcBef>
                <a:spcPts val="0"/>
              </a:spcBef>
              <a:spcAft>
                <a:spcPts val="0"/>
              </a:spcAft>
              <a:buSzPts val="1800"/>
              <a:buChar char="-"/>
            </a:pPr>
            <a:r>
              <a:rPr b="1" lang="es"/>
              <a:t>1,046</a:t>
            </a:r>
            <a:r>
              <a:rPr lang="es"/>
              <a:t> participantes provenientes de </a:t>
            </a:r>
            <a:r>
              <a:rPr b="1" lang="es"/>
              <a:t>500</a:t>
            </a:r>
            <a:r>
              <a:rPr lang="es"/>
              <a:t> instituciones</a:t>
            </a:r>
            <a:endParaRPr/>
          </a:p>
          <a:p>
            <a:pPr indent="-342900" lvl="0" marL="457200" rtl="0" algn="l">
              <a:spcBef>
                <a:spcPts val="0"/>
              </a:spcBef>
              <a:spcAft>
                <a:spcPts val="0"/>
              </a:spcAft>
              <a:buSzPts val="1800"/>
              <a:buChar char="-"/>
            </a:pPr>
            <a:r>
              <a:rPr b="1" lang="es"/>
              <a:t>150</a:t>
            </a:r>
            <a:r>
              <a:rPr lang="es"/>
              <a:t> áreas académicas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Más de </a:t>
            </a:r>
            <a:r>
              <a:rPr b="1" lang="es"/>
              <a:t>100</a:t>
            </a:r>
            <a:r>
              <a:rPr lang="es"/>
              <a:t> iniciativas han surgido desde el mismo evento.</a:t>
            </a:r>
            <a:endParaRPr/>
          </a:p>
          <a:p>
            <a:pPr indent="-342900" lvl="0" marL="457200" rtl="0" algn="l">
              <a:spcBef>
                <a:spcPts val="0"/>
              </a:spcBef>
              <a:spcAft>
                <a:spcPts val="0"/>
              </a:spcAft>
              <a:buSzPts val="1800"/>
              <a:buChar char="-"/>
            </a:pPr>
            <a:r>
              <a:rPr lang="es"/>
              <a:t>Artículos y software.</a:t>
            </a:r>
            <a:endParaRPr/>
          </a:p>
          <a:p>
            <a:pPr indent="-342900" lvl="0" marL="457200" rtl="0" algn="l">
              <a:spcBef>
                <a:spcPts val="0"/>
              </a:spcBef>
              <a:spcAft>
                <a:spcPts val="0"/>
              </a:spcAft>
              <a:buSzPts val="1800"/>
              <a:buChar char="-"/>
            </a:pPr>
            <a:r>
              <a:rPr lang="es"/>
              <a:t>Nuevas comunidades.</a:t>
            </a:r>
            <a:endParaRPr/>
          </a:p>
        </p:txBody>
      </p:sp>
      <p:sp>
        <p:nvSpPr>
          <p:cNvPr id="96" name="Google Shape;9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Acerca de SICSS</a:t>
            </a:r>
            <a:endParaRPr/>
          </a:p>
        </p:txBody>
      </p:sp>
      <p:pic>
        <p:nvPicPr>
          <p:cNvPr id="97" name="Google Shape;97;p15"/>
          <p:cNvPicPr preferRelativeResize="0"/>
          <p:nvPr/>
        </p:nvPicPr>
        <p:blipFill>
          <a:blip r:embed="rId3">
            <a:alphaModFix amt="70000"/>
          </a:blip>
          <a:stretch>
            <a:fillRect/>
          </a:stretch>
        </p:blipFill>
        <p:spPr>
          <a:xfrm>
            <a:off x="5295600" y="3413775"/>
            <a:ext cx="3688050" cy="1155100"/>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Resultados</a:t>
            </a:r>
            <a:endParaRPr/>
          </a:p>
        </p:txBody>
      </p:sp>
      <p:sp>
        <p:nvSpPr>
          <p:cNvPr id="314" name="Google Shape;31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15" name="Google Shape;315;p42"/>
          <p:cNvPicPr preferRelativeResize="0"/>
          <p:nvPr/>
        </p:nvPicPr>
        <p:blipFill>
          <a:blip r:embed="rId3">
            <a:alphaModFix/>
          </a:blip>
          <a:stretch>
            <a:fillRect/>
          </a:stretch>
        </p:blipFill>
        <p:spPr>
          <a:xfrm>
            <a:off x="552625" y="1152475"/>
            <a:ext cx="8038748" cy="3477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AAD6"/>
        </a:solidFill>
      </p:bgPr>
    </p:bg>
    <p:spTree>
      <p:nvGrpSpPr>
        <p:cNvPr id="319" name="Shape 319"/>
        <p:cNvGrpSpPr/>
        <p:nvPr/>
      </p:nvGrpSpPr>
      <p:grpSpPr>
        <a:xfrm>
          <a:off x="0" y="0"/>
          <a:ext cx="0" cy="0"/>
          <a:chOff x="0" y="0"/>
          <a:chExt cx="0" cy="0"/>
        </a:xfrm>
      </p:grpSpPr>
      <p:sp>
        <p:nvSpPr>
          <p:cNvPr id="320" name="Google Shape;320;p43"/>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b="1" lang="es">
                <a:solidFill>
                  <a:schemeClr val="lt1"/>
                </a:solidFill>
              </a:rPr>
              <a:t>¿Cuál es la precisión de las estimaciones?</a:t>
            </a:r>
            <a:endParaRPr b="1">
              <a:solidFill>
                <a:schemeClr val="lt1"/>
              </a:solidFill>
            </a:endParaRPr>
          </a:p>
          <a:p>
            <a:pPr indent="0" lvl="0" marL="0" rtl="0" algn="ctr">
              <a:spcBef>
                <a:spcPts val="0"/>
              </a:spcBef>
              <a:spcAft>
                <a:spcPts val="0"/>
              </a:spcAft>
              <a:buClr>
                <a:schemeClr val="dk1"/>
              </a:buClr>
              <a:buSzPct val="30555"/>
              <a:buFont typeface="Arial"/>
              <a:buNone/>
            </a:pPr>
            <a:r>
              <a:rPr b="1" lang="es">
                <a:solidFill>
                  <a:schemeClr val="lt1"/>
                </a:solidFill>
              </a:rPr>
              <a:t>¿Cómo evaluarlas?</a:t>
            </a:r>
            <a:endParaRPr b="1">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¿Qué es la ciencia social computacional?</a:t>
            </a:r>
            <a:endParaRPr/>
          </a:p>
          <a:p>
            <a:pPr indent="0" lvl="0" marL="0" rtl="0" algn="l">
              <a:spcBef>
                <a:spcPts val="0"/>
              </a:spcBef>
              <a:spcAft>
                <a:spcPts val="0"/>
              </a:spcAft>
              <a:buNone/>
            </a:pPr>
            <a:r>
              <a:t/>
            </a:r>
            <a:endParaRPr/>
          </a:p>
        </p:txBody>
      </p:sp>
      <p:sp>
        <p:nvSpPr>
          <p:cNvPr id="326" name="Google Shape;32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s"/>
              <a:t>Combinar ciencias computacionales y sociales.</a:t>
            </a:r>
            <a:endParaRPr/>
          </a:p>
          <a:p>
            <a:pPr indent="-317500" lvl="1" marL="914400" rtl="0" algn="l">
              <a:spcBef>
                <a:spcPts val="0"/>
              </a:spcBef>
              <a:spcAft>
                <a:spcPts val="0"/>
              </a:spcAft>
              <a:buSzPts val="1400"/>
              <a:buChar char="○"/>
            </a:pPr>
            <a:r>
              <a:rPr lang="es"/>
              <a:t>C. computacionales para la creación de un modelo de aprendizaje automático + </a:t>
            </a:r>
            <a:endParaRPr/>
          </a:p>
          <a:p>
            <a:pPr indent="-317500" lvl="1" marL="914400" rtl="0" algn="l">
              <a:spcBef>
                <a:spcPts val="0"/>
              </a:spcBef>
              <a:spcAft>
                <a:spcPts val="0"/>
              </a:spcAft>
              <a:buSzPts val="1400"/>
              <a:buChar char="○"/>
            </a:pPr>
            <a:r>
              <a:rPr lang="es"/>
              <a:t>C. sociales para determinar la pregunta de investigación y cómo recopilar los datos necesarios.</a:t>
            </a:r>
            <a:br>
              <a:rPr lang="es"/>
            </a:br>
            <a:endParaRPr/>
          </a:p>
          <a:p>
            <a:pPr indent="-342900" lvl="0" marL="457200" rtl="0" algn="l">
              <a:spcBef>
                <a:spcPts val="0"/>
              </a:spcBef>
              <a:spcAft>
                <a:spcPts val="0"/>
              </a:spcAft>
              <a:buSzPts val="1800"/>
              <a:buChar char="●"/>
            </a:pPr>
            <a:r>
              <a:rPr lang="es"/>
              <a:t>A menudo se plantean cuestiones éticas y de privacidad que hoy se consideran complejas.</a:t>
            </a:r>
            <a:br>
              <a:rPr lang="es"/>
            </a:br>
            <a:endParaRPr/>
          </a:p>
          <a:p>
            <a:pPr indent="-342900" lvl="0" marL="457200" rtl="0" algn="l">
              <a:spcBef>
                <a:spcPts val="0"/>
              </a:spcBef>
              <a:spcAft>
                <a:spcPts val="0"/>
              </a:spcAft>
              <a:buSzPts val="1800"/>
              <a:buChar char="●"/>
            </a:pPr>
            <a:r>
              <a:rPr lang="es"/>
              <a:t>Combina datos </a:t>
            </a:r>
            <a:r>
              <a:rPr lang="es"/>
              <a:t>reutilizados</a:t>
            </a:r>
            <a:r>
              <a:rPr lang="es"/>
              <a:t> y a medida</a:t>
            </a:r>
            <a:endParaRPr/>
          </a:p>
          <a:p>
            <a:pPr indent="-317500" lvl="1" marL="914400" rtl="0" algn="l">
              <a:spcBef>
                <a:spcPts val="0"/>
              </a:spcBef>
              <a:spcAft>
                <a:spcPts val="0"/>
              </a:spcAft>
              <a:buSzPts val="1400"/>
              <a:buChar char="○"/>
            </a:pPr>
            <a:r>
              <a:rPr b="1" lang="es"/>
              <a:t>Datos reutilizados</a:t>
            </a:r>
            <a:r>
              <a:rPr lang="es"/>
              <a:t>: En ciencia de datos es común usar datos que fueron creados con otros fines.</a:t>
            </a:r>
            <a:endParaRPr/>
          </a:p>
          <a:p>
            <a:pPr indent="-317500" lvl="1" marL="914400" rtl="0" algn="l">
              <a:spcBef>
                <a:spcPts val="0"/>
              </a:spcBef>
              <a:spcAft>
                <a:spcPts val="0"/>
              </a:spcAft>
              <a:buSzPts val="1400"/>
              <a:buChar char="○"/>
            </a:pPr>
            <a:r>
              <a:rPr b="1" lang="es"/>
              <a:t>Datos a medida:</a:t>
            </a:r>
            <a:r>
              <a:rPr lang="es"/>
              <a:t> Común en ciencias sociales, como hacer encuestas diseñadas con fines de investigación</a:t>
            </a:r>
            <a:endParaRPr/>
          </a:p>
          <a:p>
            <a:pPr indent="0" lvl="0" marL="45720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5"/>
          <p:cNvPicPr preferRelativeResize="0"/>
          <p:nvPr/>
        </p:nvPicPr>
        <p:blipFill>
          <a:blip r:embed="rId3">
            <a:alphaModFix/>
          </a:blip>
          <a:stretch>
            <a:fillRect/>
          </a:stretch>
        </p:blipFill>
        <p:spPr>
          <a:xfrm>
            <a:off x="795000" y="920850"/>
            <a:ext cx="3655051" cy="2193025"/>
          </a:xfrm>
          <a:prstGeom prst="rect">
            <a:avLst/>
          </a:prstGeom>
          <a:noFill/>
          <a:ln>
            <a:noFill/>
          </a:ln>
        </p:spPr>
      </p:pic>
      <p:sp>
        <p:nvSpPr>
          <p:cNvPr id="332" name="Google Shape;332;p45"/>
          <p:cNvSpPr txBox="1"/>
          <p:nvPr/>
        </p:nvSpPr>
        <p:spPr>
          <a:xfrm>
            <a:off x="865275" y="3656875"/>
            <a:ext cx="3514500" cy="9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latin typeface="Roboto"/>
                <a:ea typeface="Roboto"/>
                <a:cs typeface="Roboto"/>
                <a:sym typeface="Roboto"/>
              </a:rPr>
              <a:t>Duchamp readymades</a:t>
            </a:r>
            <a:endParaRPr sz="1600">
              <a:latin typeface="Roboto"/>
              <a:ea typeface="Roboto"/>
              <a:cs typeface="Roboto"/>
              <a:sym typeface="Roboto"/>
            </a:endParaRPr>
          </a:p>
        </p:txBody>
      </p:sp>
      <p:pic>
        <p:nvPicPr>
          <p:cNvPr id="333" name="Google Shape;333;p45"/>
          <p:cNvPicPr preferRelativeResize="0"/>
          <p:nvPr/>
        </p:nvPicPr>
        <p:blipFill>
          <a:blip r:embed="rId4">
            <a:alphaModFix/>
          </a:blip>
          <a:stretch>
            <a:fillRect/>
          </a:stretch>
        </p:blipFill>
        <p:spPr>
          <a:xfrm>
            <a:off x="6284829" y="639738"/>
            <a:ext cx="1902825" cy="2787300"/>
          </a:xfrm>
          <a:prstGeom prst="rect">
            <a:avLst/>
          </a:prstGeom>
          <a:noFill/>
          <a:ln>
            <a:noFill/>
          </a:ln>
        </p:spPr>
      </p:pic>
      <p:sp>
        <p:nvSpPr>
          <p:cNvPr id="334" name="Google Shape;334;p45"/>
          <p:cNvSpPr txBox="1"/>
          <p:nvPr/>
        </p:nvSpPr>
        <p:spPr>
          <a:xfrm>
            <a:off x="5863200" y="3656875"/>
            <a:ext cx="2807400" cy="9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latin typeface="Roboto"/>
                <a:ea typeface="Roboto"/>
                <a:cs typeface="Roboto"/>
                <a:sym typeface="Roboto"/>
              </a:rPr>
              <a:t>Michelangelo</a:t>
            </a:r>
            <a:r>
              <a:rPr lang="es" sz="1600">
                <a:latin typeface="Roboto"/>
                <a:ea typeface="Roboto"/>
                <a:cs typeface="Roboto"/>
                <a:sym typeface="Roboto"/>
              </a:rPr>
              <a:t> custommades</a:t>
            </a:r>
            <a:endParaRPr sz="1600">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AAD6"/>
        </a:solidFill>
      </p:bgPr>
    </p:bg>
    <p:spTree>
      <p:nvGrpSpPr>
        <p:cNvPr id="338" name="Shape 338"/>
        <p:cNvGrpSpPr/>
        <p:nvPr/>
      </p:nvGrpSpPr>
      <p:grpSpPr>
        <a:xfrm>
          <a:off x="0" y="0"/>
          <a:ext cx="0" cy="0"/>
          <a:chOff x="0" y="0"/>
          <a:chExt cx="0" cy="0"/>
        </a:xfrm>
      </p:grpSpPr>
      <p:sp>
        <p:nvSpPr>
          <p:cNvPr id="339" name="Google Shape;339;p4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s">
                <a:solidFill>
                  <a:schemeClr val="lt1"/>
                </a:solidFill>
              </a:rPr>
              <a:t>¿Cómo crear una comunidad de ciencias sociales computacionales?</a:t>
            </a:r>
            <a:endParaRPr b="1">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7"/>
          <p:cNvPicPr preferRelativeResize="0"/>
          <p:nvPr/>
        </p:nvPicPr>
        <p:blipFill rotWithShape="1">
          <a:blip r:embed="rId3">
            <a:alphaModFix/>
          </a:blip>
          <a:srcRect b="0" l="0" r="2095" t="0"/>
          <a:stretch/>
        </p:blipFill>
        <p:spPr>
          <a:xfrm>
            <a:off x="152400" y="76200"/>
            <a:ext cx="4125474" cy="2601574"/>
          </a:xfrm>
          <a:prstGeom prst="rect">
            <a:avLst/>
          </a:prstGeom>
          <a:noFill/>
          <a:ln>
            <a:noFill/>
          </a:ln>
        </p:spPr>
      </p:pic>
      <p:sp>
        <p:nvSpPr>
          <p:cNvPr id="345" name="Google Shape;345;p47"/>
          <p:cNvSpPr/>
          <p:nvPr/>
        </p:nvSpPr>
        <p:spPr>
          <a:xfrm>
            <a:off x="2207500" y="1682375"/>
            <a:ext cx="2070300" cy="10626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7"/>
          <p:cNvSpPr txBox="1"/>
          <p:nvPr/>
        </p:nvSpPr>
        <p:spPr>
          <a:xfrm>
            <a:off x="235675" y="3431375"/>
            <a:ext cx="3000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150">
                <a:solidFill>
                  <a:schemeClr val="dk2"/>
                </a:solidFill>
                <a:highlight>
                  <a:srgbClr val="FFFFFF"/>
                </a:highlight>
                <a:latin typeface="Roboto"/>
                <a:ea typeface="Roboto"/>
                <a:cs typeface="Roboto"/>
                <a:sym typeface="Roboto"/>
              </a:rPr>
              <a:t>Science</a:t>
            </a:r>
            <a:r>
              <a:rPr b="1" lang="es" sz="1150">
                <a:solidFill>
                  <a:schemeClr val="dk2"/>
                </a:solidFill>
                <a:highlight>
                  <a:srgbClr val="FFFFFF"/>
                </a:highlight>
                <a:latin typeface="Roboto"/>
                <a:ea typeface="Roboto"/>
                <a:cs typeface="Roboto"/>
                <a:sym typeface="Roboto"/>
              </a:rPr>
              <a:t> </a:t>
            </a:r>
            <a:r>
              <a:rPr lang="es" sz="1150">
                <a:solidFill>
                  <a:schemeClr val="dk2"/>
                </a:solidFill>
                <a:highlight>
                  <a:srgbClr val="FFFFFF"/>
                </a:highlight>
                <a:latin typeface="Roboto"/>
                <a:ea typeface="Roboto"/>
                <a:cs typeface="Roboto"/>
                <a:sym typeface="Roboto"/>
              </a:rPr>
              <a:t>(2020).</a:t>
            </a:r>
            <a:br>
              <a:rPr lang="es" sz="1150">
                <a:solidFill>
                  <a:schemeClr val="dk2"/>
                </a:solidFill>
                <a:highlight>
                  <a:srgbClr val="FFFFFF"/>
                </a:highlight>
                <a:latin typeface="Roboto"/>
                <a:ea typeface="Roboto"/>
                <a:cs typeface="Roboto"/>
                <a:sym typeface="Roboto"/>
              </a:rPr>
            </a:br>
            <a:r>
              <a:rPr lang="es" sz="1150">
                <a:solidFill>
                  <a:schemeClr val="dk2"/>
                </a:solidFill>
                <a:highlight>
                  <a:srgbClr val="FFFFFF"/>
                </a:highlight>
                <a:latin typeface="Roboto"/>
                <a:ea typeface="Roboto"/>
                <a:cs typeface="Roboto"/>
                <a:sym typeface="Roboto"/>
              </a:rPr>
              <a:t>DOI:</a:t>
            </a:r>
            <a:r>
              <a:rPr lang="es" sz="1150">
                <a:solidFill>
                  <a:srgbClr val="CA2015"/>
                </a:solidFill>
                <a:highlight>
                  <a:srgbClr val="FFFFFF"/>
                </a:highlight>
                <a:uFill>
                  <a:noFill/>
                </a:uFill>
                <a:latin typeface="Roboto"/>
                <a:ea typeface="Roboto"/>
                <a:cs typeface="Roboto"/>
                <a:sym typeface="Roboto"/>
                <a:hlinkClick r:id="rId4">
                  <a:extLst>
                    <a:ext uri="{A12FA001-AC4F-418D-AE19-62706E023703}">
                      <ahyp:hlinkClr val="tx"/>
                    </a:ext>
                  </a:extLst>
                </a:hlinkClick>
              </a:rPr>
              <a:t>10.1126/science.aaz8170</a:t>
            </a:r>
            <a:endParaRPr sz="1500"/>
          </a:p>
        </p:txBody>
      </p:sp>
      <p:sp>
        <p:nvSpPr>
          <p:cNvPr id="347" name="Google Shape;347;p47"/>
          <p:cNvSpPr txBox="1"/>
          <p:nvPr/>
        </p:nvSpPr>
        <p:spPr>
          <a:xfrm>
            <a:off x="4338675" y="1156900"/>
            <a:ext cx="4641600" cy="3473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s" sz="1700">
                <a:solidFill>
                  <a:srgbClr val="1A1A1A"/>
                </a:solidFill>
              </a:rPr>
              <a:t>Abstract</a:t>
            </a:r>
            <a:endParaRPr b="1" sz="1700">
              <a:solidFill>
                <a:srgbClr val="1A1A1A"/>
              </a:solidFill>
            </a:endParaRPr>
          </a:p>
          <a:p>
            <a:pPr indent="0" lvl="0" marL="0" rtl="0" algn="l">
              <a:lnSpc>
                <a:spcPct val="115000"/>
              </a:lnSpc>
              <a:spcBef>
                <a:spcPts val="400"/>
              </a:spcBef>
              <a:spcAft>
                <a:spcPts val="0"/>
              </a:spcAft>
              <a:buNone/>
            </a:pPr>
            <a:r>
              <a:rPr lang="es" sz="1350">
                <a:solidFill>
                  <a:srgbClr val="333333"/>
                </a:solidFill>
                <a:latin typeface="Times New Roman"/>
                <a:ea typeface="Times New Roman"/>
                <a:cs typeface="Times New Roman"/>
                <a:sym typeface="Times New Roman"/>
              </a:rPr>
              <a:t>The field of computational social science (CSS) has exploded in prominence over the past decade, with thousands of papers published using observational data, experimental designs, and large-scale simulations that were once unfeasible or unavailable to researchers. </a:t>
            </a:r>
            <a:endParaRPr sz="135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s" sz="1350">
                <a:solidFill>
                  <a:srgbClr val="333333"/>
                </a:solidFill>
                <a:latin typeface="Times New Roman"/>
                <a:ea typeface="Times New Roman"/>
                <a:cs typeface="Times New Roman"/>
                <a:sym typeface="Times New Roman"/>
              </a:rPr>
              <a:t>The institutions supporting CSS in the academy have also grown substantially, as evidenced by the proliferation of conferences, workshops, and summer schools across the globe, across disciplines, and across sources of data. </a:t>
            </a:r>
            <a:endParaRPr sz="135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s" sz="1350">
                <a:solidFill>
                  <a:srgbClr val="333333"/>
                </a:solidFill>
                <a:latin typeface="Times New Roman"/>
                <a:ea typeface="Times New Roman"/>
                <a:cs typeface="Times New Roman"/>
                <a:sym typeface="Times New Roman"/>
              </a:rPr>
              <a:t>But the field has also fallen short in important ways. Many institutional structures around the field—including research ethics, pedagogy, and data infrastructure—are still nascent. </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8"/>
          <p:cNvPicPr preferRelativeResize="0"/>
          <p:nvPr/>
        </p:nvPicPr>
        <p:blipFill>
          <a:blip r:embed="rId3">
            <a:alphaModFix/>
          </a:blip>
          <a:stretch>
            <a:fillRect/>
          </a:stretch>
        </p:blipFill>
        <p:spPr>
          <a:xfrm>
            <a:off x="904125" y="202875"/>
            <a:ext cx="2580225" cy="4542349"/>
          </a:xfrm>
          <a:prstGeom prst="rect">
            <a:avLst/>
          </a:prstGeom>
          <a:noFill/>
          <a:ln>
            <a:noFill/>
          </a:ln>
        </p:spPr>
      </p:pic>
      <p:pic>
        <p:nvPicPr>
          <p:cNvPr id="353" name="Google Shape;353;p48"/>
          <p:cNvPicPr preferRelativeResize="0"/>
          <p:nvPr/>
        </p:nvPicPr>
        <p:blipFill>
          <a:blip r:embed="rId4">
            <a:alphaModFix/>
          </a:blip>
          <a:stretch>
            <a:fillRect/>
          </a:stretch>
        </p:blipFill>
        <p:spPr>
          <a:xfrm>
            <a:off x="4171275" y="306475"/>
            <a:ext cx="2891571" cy="4542350"/>
          </a:xfrm>
          <a:prstGeom prst="rect">
            <a:avLst/>
          </a:prstGeom>
          <a:noFill/>
          <a:ln>
            <a:noFill/>
          </a:ln>
        </p:spPr>
      </p:pic>
      <p:sp>
        <p:nvSpPr>
          <p:cNvPr id="354" name="Google Shape;354;p48"/>
          <p:cNvSpPr txBox="1"/>
          <p:nvPr/>
        </p:nvSpPr>
        <p:spPr>
          <a:xfrm>
            <a:off x="6992400" y="4604700"/>
            <a:ext cx="2151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150">
                <a:solidFill>
                  <a:schemeClr val="dk2"/>
                </a:solidFill>
                <a:highlight>
                  <a:srgbClr val="FFFFFF"/>
                </a:highlight>
                <a:latin typeface="Roboto"/>
                <a:ea typeface="Roboto"/>
                <a:cs typeface="Roboto"/>
                <a:sym typeface="Roboto"/>
              </a:rPr>
              <a:t>Lazer et al. </a:t>
            </a:r>
            <a:r>
              <a:rPr i="1" lang="es" sz="1150">
                <a:solidFill>
                  <a:schemeClr val="dk2"/>
                </a:solidFill>
                <a:highlight>
                  <a:srgbClr val="FFFFFF"/>
                </a:highlight>
                <a:latin typeface="Roboto"/>
                <a:ea typeface="Roboto"/>
                <a:cs typeface="Roboto"/>
                <a:sym typeface="Roboto"/>
              </a:rPr>
              <a:t>Science</a:t>
            </a:r>
            <a:r>
              <a:rPr b="1" lang="es" sz="1150">
                <a:solidFill>
                  <a:schemeClr val="dk2"/>
                </a:solidFill>
                <a:highlight>
                  <a:srgbClr val="FFFFFF"/>
                </a:highlight>
                <a:latin typeface="Roboto"/>
                <a:ea typeface="Roboto"/>
                <a:cs typeface="Roboto"/>
                <a:sym typeface="Roboto"/>
              </a:rPr>
              <a:t> </a:t>
            </a:r>
            <a:r>
              <a:rPr lang="es" sz="1150">
                <a:solidFill>
                  <a:schemeClr val="dk2"/>
                </a:solidFill>
                <a:highlight>
                  <a:srgbClr val="FFFFFF"/>
                </a:highlight>
                <a:latin typeface="Roboto"/>
                <a:ea typeface="Roboto"/>
                <a:cs typeface="Roboto"/>
                <a:sym typeface="Roboto"/>
              </a:rPr>
              <a:t>(2020).</a:t>
            </a:r>
            <a:br>
              <a:rPr lang="es" sz="1150">
                <a:solidFill>
                  <a:schemeClr val="dk2"/>
                </a:solidFill>
                <a:highlight>
                  <a:srgbClr val="FFFFFF"/>
                </a:highlight>
                <a:latin typeface="Roboto"/>
                <a:ea typeface="Roboto"/>
                <a:cs typeface="Roboto"/>
                <a:sym typeface="Roboto"/>
              </a:rPr>
            </a:br>
            <a:r>
              <a:rPr lang="es" sz="1150">
                <a:solidFill>
                  <a:schemeClr val="dk2"/>
                </a:solidFill>
                <a:highlight>
                  <a:srgbClr val="FFFFFF"/>
                </a:highlight>
                <a:latin typeface="Roboto"/>
                <a:ea typeface="Roboto"/>
                <a:cs typeface="Roboto"/>
                <a:sym typeface="Roboto"/>
              </a:rPr>
              <a:t>DOI:</a:t>
            </a:r>
            <a:r>
              <a:rPr lang="es" sz="1150">
                <a:solidFill>
                  <a:srgbClr val="CA2015"/>
                </a:solidFill>
                <a:highlight>
                  <a:srgbClr val="FFFFFF"/>
                </a:highlight>
                <a:uFill>
                  <a:noFill/>
                </a:uFill>
                <a:latin typeface="Roboto"/>
                <a:ea typeface="Roboto"/>
                <a:cs typeface="Roboto"/>
                <a:sym typeface="Roboto"/>
                <a:hlinkClick r:id="rId5">
                  <a:extLst>
                    <a:ext uri="{A12FA001-AC4F-418D-AE19-62706E023703}">
                      <ahyp:hlinkClr val="tx"/>
                    </a:ext>
                  </a:extLst>
                </a:hlinkClick>
              </a:rPr>
              <a:t>10.1126/science.aaz8170</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sz="3500">
                <a:solidFill>
                  <a:schemeClr val="dk1"/>
                </a:solidFill>
              </a:rPr>
              <a:t>Social Scientists  ↔ Data Scientists</a:t>
            </a:r>
            <a:endParaRPr sz="35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5" name="Google Shape;365;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sz="1900"/>
              <a:t>La </a:t>
            </a:r>
            <a:r>
              <a:rPr b="1" lang="es" sz="1900"/>
              <a:t>ciencia de datos</a:t>
            </a:r>
            <a:r>
              <a:rPr lang="es" sz="1900"/>
              <a:t> por sí sola no es suficiente si queremos estudiar el comportamiento social</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s" sz="1900"/>
              <a:t>La </a:t>
            </a:r>
            <a:r>
              <a:rPr b="1" lang="es" sz="1900"/>
              <a:t>ciencia social</a:t>
            </a:r>
            <a:r>
              <a:rPr lang="es" sz="1900"/>
              <a:t> por sí sola no es suficiente si queremos utilizar nuevas fuentes de datos</a:t>
            </a:r>
            <a:endParaRPr sz="19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AAD6"/>
        </a:solidFill>
      </p:bgPr>
    </p:bg>
    <p:spTree>
      <p:nvGrpSpPr>
        <p:cNvPr id="369" name="Shape 369"/>
        <p:cNvGrpSpPr/>
        <p:nvPr/>
      </p:nvGrpSpPr>
      <p:grpSpPr>
        <a:xfrm>
          <a:off x="0" y="0"/>
          <a:ext cx="0" cy="0"/>
          <a:chOff x="0" y="0"/>
          <a:chExt cx="0" cy="0"/>
        </a:xfrm>
      </p:grpSpPr>
      <p:sp>
        <p:nvSpPr>
          <p:cNvPr id="370" name="Google Shape;370;p5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a:solidFill>
                  <a:schemeClr val="lt1"/>
                </a:solidFill>
              </a:rPr>
              <a:t>¿Qué es la Ciencia de Datos?</a:t>
            </a:r>
            <a:endParaRPr b="1">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6"/>
          <p:cNvPicPr preferRelativeResize="0"/>
          <p:nvPr/>
        </p:nvPicPr>
        <p:blipFill>
          <a:blip r:embed="rId3">
            <a:alphaModFix/>
          </a:blip>
          <a:stretch>
            <a:fillRect/>
          </a:stretch>
        </p:blipFill>
        <p:spPr>
          <a:xfrm>
            <a:off x="411575" y="70850"/>
            <a:ext cx="8320850" cy="4680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¿Qué es la Ciencia de Datos?</a:t>
            </a:r>
            <a:endParaRPr/>
          </a:p>
        </p:txBody>
      </p:sp>
      <p:sp>
        <p:nvSpPr>
          <p:cNvPr id="376" name="Google Shape;376;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b="1" lang="es"/>
              <a:t>Aprender de los datos: </a:t>
            </a:r>
            <a:r>
              <a:rPr lang="es"/>
              <a:t> Extracción de conocimiento a partir de datos.</a:t>
            </a:r>
            <a:endParaRPr/>
          </a:p>
          <a:p>
            <a:pPr indent="-325755" lvl="0" marL="457200" rtl="0" algn="l">
              <a:spcBef>
                <a:spcPts val="1000"/>
              </a:spcBef>
              <a:spcAft>
                <a:spcPts val="0"/>
              </a:spcAft>
              <a:buSzPct val="100000"/>
              <a:buChar char="●"/>
            </a:pPr>
            <a:r>
              <a:rPr b="1" lang="es"/>
              <a:t>Multidisciplinar: </a:t>
            </a:r>
            <a:r>
              <a:rPr lang="es"/>
              <a:t>Combina estadística, matemáticas, informática y conocimientos especializados.</a:t>
            </a:r>
            <a:endParaRPr/>
          </a:p>
          <a:p>
            <a:pPr indent="-325755" lvl="0" marL="457200" rtl="0" algn="l">
              <a:spcBef>
                <a:spcPts val="1000"/>
              </a:spcBef>
              <a:spcAft>
                <a:spcPts val="0"/>
              </a:spcAft>
              <a:buSzPct val="100000"/>
              <a:buChar char="●"/>
            </a:pPr>
            <a:r>
              <a:rPr b="1" lang="es"/>
              <a:t>Va más allá de la estadística:</a:t>
            </a:r>
            <a:r>
              <a:rPr lang="es"/>
              <a:t> Incluye el aprendizaje automático, la visualización de datos y la ingeniería de datos.</a:t>
            </a:r>
            <a:endParaRPr/>
          </a:p>
          <a:p>
            <a:pPr indent="-325755" lvl="0" marL="457200" rtl="0" algn="l">
              <a:spcBef>
                <a:spcPts val="1000"/>
              </a:spcBef>
              <a:spcAft>
                <a:spcPts val="0"/>
              </a:spcAft>
              <a:buSzPct val="100000"/>
              <a:buChar char="●"/>
            </a:pPr>
            <a:r>
              <a:rPr b="1" lang="es"/>
              <a:t>Extracción de valor:</a:t>
            </a:r>
            <a:r>
              <a:rPr lang="es"/>
              <a:t> Descubrimiento de información para la toma de decisiones informadas.</a:t>
            </a:r>
            <a:endParaRPr/>
          </a:p>
          <a:p>
            <a:pPr indent="-325755" lvl="0" marL="457200" rtl="0" algn="l">
              <a:spcBef>
                <a:spcPts val="1000"/>
              </a:spcBef>
              <a:spcAft>
                <a:spcPts val="0"/>
              </a:spcAft>
              <a:buSzPct val="100000"/>
              <a:buChar char="●"/>
            </a:pPr>
            <a:r>
              <a:rPr b="1" lang="es"/>
              <a:t>Aplicaciones: </a:t>
            </a:r>
            <a:r>
              <a:rPr lang="es"/>
              <a:t>Empresas, sanidad, finanzas, marketing, etc.</a:t>
            </a:r>
            <a:endParaRPr/>
          </a:p>
          <a:p>
            <a:pPr indent="-325755" lvl="0" marL="457200" rtl="0" algn="l">
              <a:spcBef>
                <a:spcPts val="1000"/>
              </a:spcBef>
              <a:spcAft>
                <a:spcPts val="0"/>
              </a:spcAft>
              <a:buSzPct val="100000"/>
              <a:buChar char="●"/>
            </a:pPr>
            <a:r>
              <a:rPr b="1" lang="es"/>
              <a:t>Ciclo de vida de los datos: </a:t>
            </a:r>
            <a:r>
              <a:rPr lang="es"/>
              <a:t>Recopilación, limpieza, análisis, modelización e interpretación.</a:t>
            </a:r>
            <a:endParaRPr/>
          </a:p>
          <a:p>
            <a:pPr indent="0" lvl="0" marL="0" rtl="0" algn="l">
              <a:spcBef>
                <a:spcPts val="10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2" name="Google Shape;382;p53"/>
          <p:cNvSpPr txBox="1"/>
          <p:nvPr>
            <p:ph idx="1" type="body"/>
          </p:nvPr>
        </p:nvSpPr>
        <p:spPr>
          <a:xfrm>
            <a:off x="752575" y="1152475"/>
            <a:ext cx="3558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1800"/>
              <a:t>Ciencias de la computación</a:t>
            </a:r>
            <a:endParaRPr b="1" sz="1800"/>
          </a:p>
          <a:p>
            <a:pPr indent="0" lvl="0" marL="0" rtl="0" algn="ctr">
              <a:spcBef>
                <a:spcPts val="0"/>
              </a:spcBef>
              <a:spcAft>
                <a:spcPts val="0"/>
              </a:spcAft>
              <a:buClr>
                <a:schemeClr val="dk1"/>
              </a:buClr>
              <a:buSzPts val="1100"/>
              <a:buFont typeface="Arial"/>
              <a:buNone/>
            </a:pPr>
            <a:r>
              <a:rPr b="1" lang="es" sz="1800"/>
              <a:t> </a:t>
            </a:r>
            <a:endParaRPr b="1" sz="1800"/>
          </a:p>
          <a:p>
            <a:pPr indent="0" lvl="0" marL="0" rtl="0" algn="ctr">
              <a:spcBef>
                <a:spcPts val="0"/>
              </a:spcBef>
              <a:spcAft>
                <a:spcPts val="0"/>
              </a:spcAft>
              <a:buClr>
                <a:schemeClr val="dk1"/>
              </a:buClr>
              <a:buSzPts val="1100"/>
              <a:buFont typeface="Arial"/>
              <a:buNone/>
            </a:pPr>
            <a:r>
              <a:rPr lang="es" sz="1600"/>
              <a:t>Estudiar cualquier cosa </a:t>
            </a:r>
            <a:endParaRPr sz="1600"/>
          </a:p>
          <a:p>
            <a:pPr indent="0" lvl="0" marL="0" rtl="0" algn="ctr">
              <a:spcBef>
                <a:spcPts val="0"/>
              </a:spcBef>
              <a:spcAft>
                <a:spcPts val="0"/>
              </a:spcAft>
              <a:buClr>
                <a:schemeClr val="dk1"/>
              </a:buClr>
              <a:buSzPts val="1100"/>
              <a:buFont typeface="Arial"/>
              <a:buNone/>
            </a:pPr>
            <a:r>
              <a:rPr lang="es" sz="1600"/>
              <a:t>Basado en métodos </a:t>
            </a:r>
            <a:endParaRPr sz="1600"/>
          </a:p>
          <a:p>
            <a:pPr indent="0" lvl="0" marL="0" rtl="0" algn="ctr">
              <a:spcBef>
                <a:spcPts val="0"/>
              </a:spcBef>
              <a:spcAft>
                <a:spcPts val="0"/>
              </a:spcAft>
              <a:buClr>
                <a:schemeClr val="dk1"/>
              </a:buClr>
              <a:buSzPts val="1100"/>
              <a:buFont typeface="Arial"/>
              <a:buNone/>
            </a:pPr>
            <a:r>
              <a:rPr lang="es" sz="1600"/>
              <a:t>Grandes datos encontrados </a:t>
            </a:r>
            <a:endParaRPr sz="1600"/>
          </a:p>
          <a:p>
            <a:pPr indent="0" lvl="0" marL="0" rtl="0" algn="ctr">
              <a:spcBef>
                <a:spcPts val="0"/>
              </a:spcBef>
              <a:spcAft>
                <a:spcPts val="0"/>
              </a:spcAft>
              <a:buClr>
                <a:schemeClr val="dk1"/>
              </a:buClr>
              <a:buSzPts val="1100"/>
              <a:buFont typeface="Arial"/>
              <a:buNone/>
            </a:pPr>
            <a:r>
              <a:rPr lang="es" sz="1600"/>
              <a:t>Predicción </a:t>
            </a:r>
            <a:endParaRPr sz="1600"/>
          </a:p>
          <a:p>
            <a:pPr indent="0" lvl="0" marL="0" rtl="0" algn="l">
              <a:spcBef>
                <a:spcPts val="0"/>
              </a:spcBef>
              <a:spcAft>
                <a:spcPts val="0"/>
              </a:spcAft>
              <a:buNone/>
            </a:pPr>
            <a:r>
              <a:t/>
            </a:r>
            <a:endParaRPr sz="1600"/>
          </a:p>
        </p:txBody>
      </p:sp>
      <p:sp>
        <p:nvSpPr>
          <p:cNvPr id="383" name="Google Shape;383;p53"/>
          <p:cNvSpPr txBox="1"/>
          <p:nvPr>
            <p:ph idx="2" type="body"/>
          </p:nvPr>
        </p:nvSpPr>
        <p:spPr>
          <a:xfrm>
            <a:off x="4832400" y="1152475"/>
            <a:ext cx="34407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1800"/>
              <a:t>Ciencias sociales</a:t>
            </a:r>
            <a:endParaRPr b="1" sz="1800"/>
          </a:p>
          <a:p>
            <a:pPr indent="0" lvl="0" marL="0" rtl="0" algn="ctr">
              <a:spcBef>
                <a:spcPts val="0"/>
              </a:spcBef>
              <a:spcAft>
                <a:spcPts val="0"/>
              </a:spcAft>
              <a:buClr>
                <a:schemeClr val="dk1"/>
              </a:buClr>
              <a:buSzPts val="1100"/>
              <a:buFont typeface="Arial"/>
              <a:buNone/>
            </a:pPr>
            <a:r>
              <a:t/>
            </a:r>
            <a:endParaRPr b="1" sz="1800"/>
          </a:p>
          <a:p>
            <a:pPr indent="0" lvl="0" marL="0" rtl="0" algn="ctr">
              <a:spcBef>
                <a:spcPts val="0"/>
              </a:spcBef>
              <a:spcAft>
                <a:spcPts val="0"/>
              </a:spcAft>
              <a:buClr>
                <a:schemeClr val="dk1"/>
              </a:buClr>
              <a:buSzPts val="1100"/>
              <a:buFont typeface="Arial"/>
              <a:buNone/>
            </a:pPr>
            <a:r>
              <a:rPr lang="es" sz="1600"/>
              <a:t>Estudiar lo social</a:t>
            </a:r>
            <a:endParaRPr sz="1600"/>
          </a:p>
          <a:p>
            <a:pPr indent="0" lvl="0" marL="0" rtl="0" algn="ctr">
              <a:spcBef>
                <a:spcPts val="0"/>
              </a:spcBef>
              <a:spcAft>
                <a:spcPts val="0"/>
              </a:spcAft>
              <a:buClr>
                <a:schemeClr val="dk1"/>
              </a:buClr>
              <a:buSzPts val="1100"/>
              <a:buFont typeface="Arial"/>
              <a:buNone/>
            </a:pPr>
            <a:r>
              <a:rPr lang="es" sz="1600"/>
              <a:t>Impulsada por preguntas</a:t>
            </a:r>
            <a:endParaRPr sz="1600"/>
          </a:p>
          <a:p>
            <a:pPr indent="0" lvl="0" marL="0" rtl="0" algn="ctr">
              <a:spcBef>
                <a:spcPts val="0"/>
              </a:spcBef>
              <a:spcAft>
                <a:spcPts val="0"/>
              </a:spcAft>
              <a:buClr>
                <a:schemeClr val="dk1"/>
              </a:buClr>
              <a:buSzPts val="1100"/>
              <a:buFont typeface="Arial"/>
              <a:buNone/>
            </a:pPr>
            <a:r>
              <a:rPr lang="es" sz="1600"/>
              <a:t>Pequeños datos diseñados</a:t>
            </a:r>
            <a:endParaRPr sz="1600"/>
          </a:p>
          <a:p>
            <a:pPr indent="0" lvl="0" marL="0" rtl="0" algn="ctr">
              <a:spcBef>
                <a:spcPts val="0"/>
              </a:spcBef>
              <a:spcAft>
                <a:spcPts val="0"/>
              </a:spcAft>
              <a:buClr>
                <a:schemeClr val="dk1"/>
              </a:buClr>
              <a:buSzPts val="1100"/>
              <a:buFont typeface="Arial"/>
              <a:buNone/>
            </a:pPr>
            <a:r>
              <a:rPr lang="es" sz="1600"/>
              <a:t>Explicación</a:t>
            </a:r>
            <a:endParaRPr sz="1600"/>
          </a:p>
          <a:p>
            <a:pPr indent="0" lvl="0" marL="0" rtl="0" algn="l">
              <a:spcBef>
                <a:spcPts val="0"/>
              </a:spcBef>
              <a:spcAft>
                <a:spcPts val="0"/>
              </a:spcAft>
              <a:buNone/>
            </a:pPr>
            <a:r>
              <a:t/>
            </a:r>
            <a:endParaRPr sz="1600"/>
          </a:p>
        </p:txBody>
      </p:sp>
      <p:cxnSp>
        <p:nvCxnSpPr>
          <p:cNvPr id="384" name="Google Shape;384;p53"/>
          <p:cNvCxnSpPr/>
          <p:nvPr/>
        </p:nvCxnSpPr>
        <p:spPr>
          <a:xfrm>
            <a:off x="4572000" y="1017725"/>
            <a:ext cx="22800" cy="3530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AAD6"/>
        </a:solidFill>
      </p:bgPr>
    </p:bg>
    <p:spTree>
      <p:nvGrpSpPr>
        <p:cNvPr id="392" name="Shape 392"/>
        <p:cNvGrpSpPr/>
        <p:nvPr/>
      </p:nvGrpSpPr>
      <p:grpSpPr>
        <a:xfrm>
          <a:off x="0" y="0"/>
          <a:ext cx="0" cy="0"/>
          <a:chOff x="0" y="0"/>
          <a:chExt cx="0" cy="0"/>
        </a:xfrm>
      </p:grpSpPr>
      <p:sp>
        <p:nvSpPr>
          <p:cNvPr id="393" name="Google Shape;393;p5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s">
                <a:solidFill>
                  <a:schemeClr val="lt1"/>
                </a:solidFill>
              </a:rPr>
              <a:t>Ética</a:t>
            </a:r>
            <a:endParaRPr b="1">
              <a:solidFill>
                <a:schemeClr val="lt1"/>
              </a:solidFill>
            </a:endParaRPr>
          </a:p>
        </p:txBody>
      </p:sp>
      <p:sp>
        <p:nvSpPr>
          <p:cNvPr id="394" name="Google Shape;394;p5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6"/>
          <p:cNvSpPr txBox="1"/>
          <p:nvPr>
            <p:ph idx="2" type="body"/>
          </p:nvPr>
        </p:nvSpPr>
        <p:spPr>
          <a:xfrm>
            <a:off x="2740300" y="189350"/>
            <a:ext cx="4046700" cy="51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t>Capítulo</a:t>
            </a:r>
            <a:r>
              <a:rPr lang="es" sz="2000"/>
              <a:t> 6: Ética</a:t>
            </a:r>
            <a:endParaRPr sz="2000"/>
          </a:p>
        </p:txBody>
      </p:sp>
      <p:pic>
        <p:nvPicPr>
          <p:cNvPr id="400" name="Google Shape;400;p56"/>
          <p:cNvPicPr preferRelativeResize="0"/>
          <p:nvPr/>
        </p:nvPicPr>
        <p:blipFill>
          <a:blip r:embed="rId3">
            <a:alphaModFix/>
          </a:blip>
          <a:stretch>
            <a:fillRect/>
          </a:stretch>
        </p:blipFill>
        <p:spPr>
          <a:xfrm>
            <a:off x="2787100" y="763450"/>
            <a:ext cx="3037250" cy="3910475"/>
          </a:xfrm>
          <a:prstGeom prst="rect">
            <a:avLst/>
          </a:prstGeom>
          <a:noFill/>
          <a:ln>
            <a:noFill/>
          </a:ln>
        </p:spPr>
      </p:pic>
      <p:sp>
        <p:nvSpPr>
          <p:cNvPr id="401" name="Google Shape;401;p56"/>
          <p:cNvSpPr txBox="1"/>
          <p:nvPr/>
        </p:nvSpPr>
        <p:spPr>
          <a:xfrm>
            <a:off x="6500575" y="4366550"/>
            <a:ext cx="2367300" cy="492600"/>
          </a:xfrm>
          <a:prstGeom prst="rect">
            <a:avLst/>
          </a:prstGeom>
          <a:noFill/>
          <a:ln cap="flat" cmpd="sng" w="9525">
            <a:solidFill>
              <a:srgbClr val="2AAAD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s" sz="1000"/>
              <a:t>https://www.bitbybitbook.com/en/1st-ed/preface/</a:t>
            </a:r>
            <a:endParaRPr sz="1000"/>
          </a:p>
        </p:txBody>
      </p:sp>
      <p:sp>
        <p:nvSpPr>
          <p:cNvPr id="402" name="Google Shape;402;p56"/>
          <p:cNvSpPr txBox="1"/>
          <p:nvPr/>
        </p:nvSpPr>
        <p:spPr>
          <a:xfrm>
            <a:off x="383700" y="2150750"/>
            <a:ext cx="590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FCE00"/>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Abordar</a:t>
            </a:r>
            <a:r>
              <a:rPr lang="es"/>
              <a:t> los retos éticos en la era digital</a:t>
            </a:r>
            <a:endParaRPr/>
          </a:p>
        </p:txBody>
      </p:sp>
      <p:sp>
        <p:nvSpPr>
          <p:cNvPr id="408" name="Google Shape;408;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s"/>
              <a:t>La era digital brinda nuevas oportunidades para la recopilación y el análisis de datos sociales.</a:t>
            </a:r>
            <a:endParaRPr/>
          </a:p>
          <a:p>
            <a:pPr indent="-342900" lvl="0" marL="457200" rtl="0" algn="l">
              <a:spcBef>
                <a:spcPts val="1000"/>
              </a:spcBef>
              <a:spcAft>
                <a:spcPts val="0"/>
              </a:spcAft>
              <a:buSzPts val="1800"/>
              <a:buChar char="-"/>
            </a:pPr>
            <a:r>
              <a:rPr lang="es"/>
              <a:t>Sin embargo, también plantea retos éticos.</a:t>
            </a:r>
            <a:endParaRPr/>
          </a:p>
          <a:p>
            <a:pPr indent="-342900" lvl="0" marL="457200" rtl="0" algn="l">
              <a:spcBef>
                <a:spcPts val="1000"/>
              </a:spcBef>
              <a:spcAft>
                <a:spcPts val="0"/>
              </a:spcAft>
              <a:buSzPts val="1800"/>
              <a:buChar char="-"/>
            </a:pPr>
            <a:r>
              <a:rPr lang="es"/>
              <a:t>No existen soluciones estándar para la investigación ética. </a:t>
            </a:r>
            <a:endParaRPr/>
          </a:p>
          <a:p>
            <a:pPr indent="-342900" lvl="0" marL="457200" rtl="0" algn="l">
              <a:spcBef>
                <a:spcPts val="1000"/>
              </a:spcBef>
              <a:spcAft>
                <a:spcPts val="0"/>
              </a:spcAft>
              <a:buSzPts val="1800"/>
              <a:buChar char="-"/>
            </a:pPr>
            <a:r>
              <a:rPr lang="es"/>
              <a:t>Veremos herramientas para afrontarlos de forma responsable.</a:t>
            </a:r>
            <a:endParaRPr/>
          </a:p>
          <a:p>
            <a:pPr indent="0" lvl="0" marL="0" rtl="0" algn="l">
              <a:spcBef>
                <a:spcPts val="1000"/>
              </a:spcBef>
              <a:spcAft>
                <a:spcPts val="10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Objetivos</a:t>
            </a:r>
            <a:endParaRPr/>
          </a:p>
        </p:txBody>
      </p:sp>
      <p:sp>
        <p:nvSpPr>
          <p:cNvPr id="414" name="Google Shape;414;p58"/>
          <p:cNvSpPr txBox="1"/>
          <p:nvPr>
            <p:ph idx="1" type="body"/>
          </p:nvPr>
        </p:nvSpPr>
        <p:spPr>
          <a:xfrm>
            <a:off x="875525" y="1152475"/>
            <a:ext cx="7956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rgbClr val="2AAAD6"/>
              </a:solidFill>
            </a:endParaRPr>
          </a:p>
          <a:p>
            <a:pPr indent="-349250" lvl="0" marL="457200" rtl="0" algn="l">
              <a:spcBef>
                <a:spcPts val="0"/>
              </a:spcBef>
              <a:spcAft>
                <a:spcPts val="0"/>
              </a:spcAft>
              <a:buSzPts val="1900"/>
              <a:buChar char="-"/>
            </a:pPr>
            <a:r>
              <a:rPr lang="es" sz="1900"/>
              <a:t>D</a:t>
            </a:r>
            <a:r>
              <a:rPr lang="es" sz="1900"/>
              <a:t>iseñar una investigación éticamente responsable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Char char="-"/>
            </a:pPr>
            <a:r>
              <a:rPr lang="es" sz="1900"/>
              <a:t>Explicar tus decisiones a los demás</a:t>
            </a:r>
            <a:endParaRPr sz="1900"/>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Barreras a normas compartidas</a:t>
            </a:r>
            <a:endParaRPr/>
          </a:p>
        </p:txBody>
      </p:sp>
      <p:sp>
        <p:nvSpPr>
          <p:cNvPr id="420" name="Google Shape;420;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s"/>
              <a:t> Los científicos sociales y los científicos de datos tienen diferentes enfoques de la ética de la investigación.</a:t>
            </a:r>
            <a:endParaRPr/>
          </a:p>
          <a:p>
            <a:pPr indent="0" lvl="0" marL="0" rtl="0" algn="l">
              <a:spcBef>
                <a:spcPts val="0"/>
              </a:spcBef>
              <a:spcAft>
                <a:spcPts val="0"/>
              </a:spcAft>
              <a:buNone/>
            </a:pPr>
            <a:r>
              <a:t/>
            </a:r>
            <a:endParaRPr/>
          </a:p>
          <a:p>
            <a:pPr indent="-334327" lvl="0" marL="457200" rtl="0" algn="l">
              <a:spcBef>
                <a:spcPts val="0"/>
              </a:spcBef>
              <a:spcAft>
                <a:spcPts val="0"/>
              </a:spcAft>
              <a:buSzPct val="100000"/>
              <a:buChar char="-"/>
            </a:pPr>
            <a:r>
              <a:rPr b="1" lang="es"/>
              <a:t>Científicos sociales: enfoque basado en normas</a:t>
            </a:r>
            <a:endParaRPr b="1"/>
          </a:p>
          <a:p>
            <a:pPr indent="-310832" lvl="1" marL="914400" rtl="0" algn="l">
              <a:spcBef>
                <a:spcPts val="0"/>
              </a:spcBef>
              <a:spcAft>
                <a:spcPts val="0"/>
              </a:spcAft>
              <a:buSzPct val="100000"/>
              <a:buChar char="-"/>
            </a:pPr>
            <a:r>
              <a:rPr lang="es"/>
              <a:t>Dominados por las IRB y las normativas.</a:t>
            </a:r>
            <a:endParaRPr/>
          </a:p>
          <a:p>
            <a:pPr indent="-334327" lvl="0" marL="457200" rtl="0" algn="l">
              <a:spcBef>
                <a:spcPts val="0"/>
              </a:spcBef>
              <a:spcAft>
                <a:spcPts val="0"/>
              </a:spcAft>
              <a:buSzPct val="100000"/>
              <a:buChar char="-"/>
            </a:pPr>
            <a:r>
              <a:rPr b="1" lang="es"/>
              <a:t>Científicos de datos: enfoque ad hoc</a:t>
            </a:r>
            <a:endParaRPr b="1"/>
          </a:p>
          <a:p>
            <a:pPr indent="-310832" lvl="1" marL="914400" rtl="0" algn="l">
              <a:spcBef>
                <a:spcPts val="0"/>
              </a:spcBef>
              <a:spcAft>
                <a:spcPts val="0"/>
              </a:spcAft>
              <a:buSzPct val="100000"/>
              <a:buChar char="-"/>
            </a:pPr>
            <a:r>
              <a:rPr lang="es"/>
              <a:t>Exposición sistemática limitada a la ética de la investigación.</a:t>
            </a:r>
            <a:endParaRPr/>
          </a:p>
          <a:p>
            <a:pPr indent="0" lvl="0" marL="914400" rtl="0" algn="l">
              <a:spcBef>
                <a:spcPts val="0"/>
              </a:spcBef>
              <a:spcAft>
                <a:spcPts val="0"/>
              </a:spcAft>
              <a:buNone/>
            </a:pPr>
            <a:r>
              <a:t/>
            </a:r>
            <a:endParaRPr/>
          </a:p>
          <a:p>
            <a:pPr indent="-334327" lvl="0" marL="457200" rtl="0" algn="l">
              <a:spcBef>
                <a:spcPts val="0"/>
              </a:spcBef>
              <a:spcAft>
                <a:spcPts val="0"/>
              </a:spcAft>
              <a:buSzPct val="100000"/>
              <a:buChar char="-"/>
            </a:pPr>
            <a:r>
              <a:rPr lang="es"/>
              <a:t>Ninguno de los dos enfoques se adapta a la investigación social.</a:t>
            </a:r>
            <a:endParaRPr/>
          </a:p>
          <a:p>
            <a:pPr indent="-334327" lvl="0" marL="457200" rtl="0" algn="l">
              <a:spcBef>
                <a:spcPts val="1000"/>
              </a:spcBef>
              <a:spcAft>
                <a:spcPts val="0"/>
              </a:spcAft>
              <a:buSzPct val="100000"/>
              <a:buChar char="-"/>
            </a:pPr>
            <a:r>
              <a:rPr lang="es"/>
              <a:t>Solución: </a:t>
            </a:r>
            <a:r>
              <a:rPr b="1" lang="es"/>
              <a:t>Adoptar un enfoque basado en principios</a:t>
            </a:r>
            <a:r>
              <a:rPr lang="es"/>
              <a:t>.</a:t>
            </a:r>
            <a:endParaRPr/>
          </a:p>
          <a:p>
            <a:pPr indent="-334327" lvl="0" marL="457200" rtl="0" algn="l">
              <a:spcBef>
                <a:spcPts val="1000"/>
              </a:spcBef>
              <a:spcAft>
                <a:spcPts val="0"/>
              </a:spcAft>
              <a:buSzPct val="100000"/>
              <a:buChar char="-"/>
            </a:pPr>
            <a:r>
              <a:rPr lang="es"/>
              <a:t>Ventajas: Toma de decisiones razonable, comunicación eficaz.</a:t>
            </a:r>
            <a:endParaRPr/>
          </a:p>
          <a:p>
            <a:pPr indent="0" lvl="0" marL="0" rtl="0" algn="l">
              <a:spcBef>
                <a:spcPts val="100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AAD6"/>
        </a:solidFill>
      </p:bgPr>
    </p:bg>
    <p:spTree>
      <p:nvGrpSpPr>
        <p:cNvPr id="424" name="Shape 424"/>
        <p:cNvGrpSpPr/>
        <p:nvPr/>
      </p:nvGrpSpPr>
      <p:grpSpPr>
        <a:xfrm>
          <a:off x="0" y="0"/>
          <a:ext cx="0" cy="0"/>
          <a:chOff x="0" y="0"/>
          <a:chExt cx="0" cy="0"/>
        </a:xfrm>
      </p:grpSpPr>
      <p:sp>
        <p:nvSpPr>
          <p:cNvPr id="425" name="Google Shape;425;p6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s">
                <a:solidFill>
                  <a:schemeClr val="lt1"/>
                </a:solidFill>
              </a:rPr>
              <a:t>Tres ejemplos</a:t>
            </a:r>
            <a:endParaRPr b="1">
              <a:solidFill>
                <a:schemeClr val="l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1"/>
          <p:cNvSpPr txBox="1"/>
          <p:nvPr/>
        </p:nvSpPr>
        <p:spPr>
          <a:xfrm>
            <a:off x="5983675" y="42008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100">
                <a:solidFill>
                  <a:schemeClr val="dk1"/>
                </a:solidFill>
              </a:rPr>
              <a:t>PNAS</a:t>
            </a:r>
            <a:r>
              <a:rPr lang="es" sz="1100">
                <a:solidFill>
                  <a:schemeClr val="dk1"/>
                </a:solidFill>
              </a:rPr>
              <a:t>, </a:t>
            </a:r>
            <a:r>
              <a:rPr lang="es" sz="1100">
                <a:solidFill>
                  <a:schemeClr val="dk1"/>
                </a:solidFill>
              </a:rPr>
              <a:t>2014</a:t>
            </a:r>
            <a:r>
              <a:rPr lang="es" sz="1100">
                <a:solidFill>
                  <a:schemeClr val="dk1"/>
                </a:solidFill>
              </a:rPr>
              <a:t> https://doi.org/10.1073/pnas.1320040111</a:t>
            </a:r>
            <a:endParaRPr/>
          </a:p>
        </p:txBody>
      </p:sp>
      <p:pic>
        <p:nvPicPr>
          <p:cNvPr id="431" name="Google Shape;431;p61"/>
          <p:cNvPicPr preferRelativeResize="0"/>
          <p:nvPr/>
        </p:nvPicPr>
        <p:blipFill rotWithShape="1">
          <a:blip r:embed="rId3">
            <a:alphaModFix/>
          </a:blip>
          <a:srcRect b="0" l="4242" r="0" t="0"/>
          <a:stretch/>
        </p:blipFill>
        <p:spPr>
          <a:xfrm>
            <a:off x="519225" y="60175"/>
            <a:ext cx="8464449" cy="2005999"/>
          </a:xfrm>
          <a:prstGeom prst="rect">
            <a:avLst/>
          </a:prstGeom>
          <a:noFill/>
          <a:ln>
            <a:noFill/>
          </a:ln>
        </p:spPr>
      </p:pic>
      <p:sp>
        <p:nvSpPr>
          <p:cNvPr id="432" name="Google Shape;432;p61"/>
          <p:cNvSpPr txBox="1"/>
          <p:nvPr/>
        </p:nvSpPr>
        <p:spPr>
          <a:xfrm>
            <a:off x="660350" y="2322575"/>
            <a:ext cx="7838400" cy="17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700">
                <a:solidFill>
                  <a:srgbClr val="0B0B0B"/>
                </a:solidFill>
                <a:latin typeface="Montserrat"/>
                <a:ea typeface="Montserrat"/>
                <a:cs typeface="Montserrat"/>
                <a:sym typeface="Montserrat"/>
              </a:rPr>
              <a:t>Significance</a:t>
            </a:r>
            <a:endParaRPr b="1" sz="1700">
              <a:solidFill>
                <a:srgbClr val="0B0B0B"/>
              </a:solidFill>
              <a:latin typeface="Montserrat"/>
              <a:ea typeface="Montserrat"/>
              <a:cs typeface="Montserrat"/>
              <a:sym typeface="Montserrat"/>
            </a:endParaRPr>
          </a:p>
          <a:p>
            <a:pPr indent="0" lvl="0" marL="0" rtl="0" algn="l">
              <a:lnSpc>
                <a:spcPct val="115000"/>
              </a:lnSpc>
              <a:spcBef>
                <a:spcPts val="400"/>
              </a:spcBef>
              <a:spcAft>
                <a:spcPts val="0"/>
              </a:spcAft>
              <a:buNone/>
            </a:pPr>
            <a:r>
              <a:rPr lang="es" sz="1350">
                <a:solidFill>
                  <a:srgbClr val="262626"/>
                </a:solidFill>
              </a:rPr>
              <a:t>We show, via a massive (</a:t>
            </a:r>
            <a:r>
              <a:rPr i="1" lang="es" sz="1350">
                <a:solidFill>
                  <a:srgbClr val="262626"/>
                </a:solidFill>
              </a:rPr>
              <a:t>N</a:t>
            </a:r>
            <a:r>
              <a:rPr lang="es" sz="1350">
                <a:solidFill>
                  <a:srgbClr val="262626"/>
                </a:solidFill>
              </a:rPr>
              <a:t> = 689,003) experiment on Facebook, that emotional states can be transferred to others via emotional contagion, leading people to experience the same emotions without their awareness. We provide experimental evidence that emotional contagion occurs without direct interaction between people (exposure to a friend expressing an emotion is sufficient), and in the complete absence of nonverbal cues.</a:t>
            </a:r>
            <a:endParaRPr sz="1350">
              <a:solidFill>
                <a:srgbClr val="26262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2150850"/>
            <a:ext cx="8520600" cy="841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3600"/>
              <a:t>SICSS-CHILE !</a:t>
            </a:r>
            <a:endParaRPr sz="3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éticos</a:t>
            </a:r>
            <a:endParaRPr/>
          </a:p>
        </p:txBody>
      </p:sp>
      <p:sp>
        <p:nvSpPr>
          <p:cNvPr id="438" name="Google Shape;438;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s"/>
              <a:t>700.000 usuarios de Facebook fueron sometidos a un experimento que puede haber alterado sus emociones.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s"/>
              <a:t>Los participantes no dieron su consentimiento y el estudio no se sometió a una supervisión ética significativa por parte de terceros.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3"/>
          <p:cNvSpPr txBox="1"/>
          <p:nvPr/>
        </p:nvSpPr>
        <p:spPr>
          <a:xfrm>
            <a:off x="6080925" y="464490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50" u="sng">
                <a:solidFill>
                  <a:srgbClr val="23527C"/>
                </a:solidFill>
                <a:highlight>
                  <a:srgbClr val="FFFFFF"/>
                </a:highlight>
                <a:latin typeface="Helvetica Neue"/>
                <a:ea typeface="Helvetica Neue"/>
                <a:cs typeface="Helvetica Neue"/>
                <a:sym typeface="Helvetica Neue"/>
                <a:hlinkClick r:id="rId3">
                  <a:extLst>
                    <a:ext uri="{A12FA001-AC4F-418D-AE19-62706E023703}">
                      <ahyp:hlinkClr val="tx"/>
                    </a:ext>
                  </a:extLst>
                </a:hlinkClick>
              </a:rPr>
              <a:t>https://doi.org/10.1073/pnas.1109739109</a:t>
            </a:r>
            <a:r>
              <a:rPr lang="es" sz="1050">
                <a:solidFill>
                  <a:srgbClr val="333333"/>
                </a:solidFill>
                <a:highlight>
                  <a:srgbClr val="FFFFFF"/>
                </a:highlight>
                <a:latin typeface="Helvetica Neue"/>
                <a:ea typeface="Helvetica Neue"/>
                <a:cs typeface="Helvetica Neue"/>
                <a:sym typeface="Helvetica Neue"/>
              </a:rPr>
              <a:t>.</a:t>
            </a:r>
            <a:endParaRPr/>
          </a:p>
        </p:txBody>
      </p:sp>
      <p:pic>
        <p:nvPicPr>
          <p:cNvPr id="444" name="Google Shape;444;p63"/>
          <p:cNvPicPr preferRelativeResize="0"/>
          <p:nvPr/>
        </p:nvPicPr>
        <p:blipFill>
          <a:blip r:embed="rId4">
            <a:alphaModFix/>
          </a:blip>
          <a:stretch>
            <a:fillRect/>
          </a:stretch>
        </p:blipFill>
        <p:spPr>
          <a:xfrm>
            <a:off x="1214325" y="90725"/>
            <a:ext cx="5340873" cy="2871100"/>
          </a:xfrm>
          <a:prstGeom prst="rect">
            <a:avLst/>
          </a:prstGeom>
          <a:noFill/>
          <a:ln>
            <a:noFill/>
          </a:ln>
        </p:spPr>
      </p:pic>
      <p:sp>
        <p:nvSpPr>
          <p:cNvPr id="445" name="Google Shape;445;p63"/>
          <p:cNvSpPr txBox="1"/>
          <p:nvPr/>
        </p:nvSpPr>
        <p:spPr>
          <a:xfrm>
            <a:off x="703100" y="3257875"/>
            <a:ext cx="7529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t>Los investigadores extrajeron datos de los estudiantes de Facebook, los fusionaron con los registros de la universidad, utilizaron estos datos fusionados para la investigación y luego los compartieron con otros investigadores.</a:t>
            </a:r>
            <a:endParaRPr sz="1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éticos</a:t>
            </a:r>
            <a:endParaRPr/>
          </a:p>
        </p:txBody>
      </p:sp>
      <p:sp>
        <p:nvSpPr>
          <p:cNvPr id="451" name="Google Shape;451;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Por desgracia, apenas unos días después de que los datos estuvieran disponibles, otros investigadores dedujeron que el centro en cuestión era el Harvard College (Zimmer 2010).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s"/>
              <a:t>Los investigadores de Tastes, Ties, and Time fueron acusados de "incumplimiento de las normas éticas de investigación"</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s"/>
              <a:t>Finalmente, el conjunto de datos se retiró de Internet y ya no puede ser utilizado por otros investigadores.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65"/>
          <p:cNvPicPr preferRelativeResize="0"/>
          <p:nvPr/>
        </p:nvPicPr>
        <p:blipFill>
          <a:blip r:embed="rId3">
            <a:alphaModFix/>
          </a:blip>
          <a:stretch>
            <a:fillRect/>
          </a:stretch>
        </p:blipFill>
        <p:spPr>
          <a:xfrm>
            <a:off x="758600" y="103050"/>
            <a:ext cx="7626800" cy="1975450"/>
          </a:xfrm>
          <a:prstGeom prst="rect">
            <a:avLst/>
          </a:prstGeom>
          <a:noFill/>
          <a:ln>
            <a:noFill/>
          </a:ln>
        </p:spPr>
      </p:pic>
      <p:sp>
        <p:nvSpPr>
          <p:cNvPr id="457" name="Google Shape;457;p65"/>
          <p:cNvSpPr txBox="1"/>
          <p:nvPr/>
        </p:nvSpPr>
        <p:spPr>
          <a:xfrm>
            <a:off x="5883550" y="44527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(SIGCOMM '15). 2015, https://doi.org/10.1145/2785956.2787485</a:t>
            </a:r>
            <a:endParaRPr sz="1200"/>
          </a:p>
        </p:txBody>
      </p:sp>
      <p:sp>
        <p:nvSpPr>
          <p:cNvPr id="458" name="Google Shape;458;p65"/>
          <p:cNvSpPr txBox="1"/>
          <p:nvPr/>
        </p:nvSpPr>
        <p:spPr>
          <a:xfrm>
            <a:off x="482525" y="2221525"/>
            <a:ext cx="8282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600"/>
              <a:t>S</a:t>
            </a:r>
            <a:r>
              <a:rPr b="1" lang="es" sz="1600"/>
              <a:t>istema para proporcionar mediciones globales y en tiempo real de la censura en Internet. </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s" sz="1600"/>
              <a:t>Para ello, los investigadores animaron a los propietarios de sitios web a instalar un pequeño fragmento de código en los archivos fuente de sus páginas web.</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 sz="1600"/>
              <a:t>Los investigadores hacían que los ordenadores de los usuarios visitaran en secreto sitios web potencialmente bloqueados por gobiernos represivos.</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6"/>
          <p:cNvPicPr preferRelativeResize="0"/>
          <p:nvPr/>
        </p:nvPicPr>
        <p:blipFill>
          <a:blip r:embed="rId3">
            <a:alphaModFix/>
          </a:blip>
          <a:stretch>
            <a:fillRect/>
          </a:stretch>
        </p:blipFill>
        <p:spPr>
          <a:xfrm>
            <a:off x="510100" y="127725"/>
            <a:ext cx="7696200" cy="4419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s"/>
              <a:t>Problemas éticos</a:t>
            </a:r>
            <a:endParaRPr/>
          </a:p>
          <a:p>
            <a:pPr indent="0" lvl="0" marL="0" rtl="0" algn="l">
              <a:spcBef>
                <a:spcPts val="0"/>
              </a:spcBef>
              <a:spcAft>
                <a:spcPts val="0"/>
              </a:spcAft>
              <a:buNone/>
            </a:pPr>
            <a:r>
              <a:t/>
            </a:r>
            <a:endParaRPr/>
          </a:p>
        </p:txBody>
      </p:sp>
      <p:sp>
        <p:nvSpPr>
          <p:cNvPr id="469" name="Google Shape;469;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s"/>
              <a:t>Preocupación</a:t>
            </a:r>
            <a:r>
              <a:rPr lang="es"/>
              <a:t> por el hecho de que personas de determinados países pudieran verse expuestas a riesgos si su ordenador intentaba visitar ciertos sitios web sensibles,</a:t>
            </a:r>
            <a:r>
              <a:rPr lang="es"/>
              <a:t>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s"/>
              <a:t>y estas personas no dieron su</a:t>
            </a:r>
            <a:r>
              <a:rPr lang="es"/>
              <a:t> consentimiento para participar en el estudio.</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Lo digital es diferente</a:t>
            </a:r>
            <a:endParaRPr/>
          </a:p>
        </p:txBody>
      </p:sp>
      <p:sp>
        <p:nvSpPr>
          <p:cNvPr id="475" name="Google Shape;475;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La investigación social en la era digital tiene características diferentes y, por tanto, plantea cuestiones éticas distintas.</a:t>
            </a:r>
            <a:endParaRPr b="1"/>
          </a:p>
          <a:p>
            <a:pPr indent="0" lvl="0" marL="0" rtl="0" algn="l">
              <a:spcBef>
                <a:spcPts val="0"/>
              </a:spcBef>
              <a:spcAft>
                <a:spcPts val="0"/>
              </a:spcAft>
              <a:buNone/>
            </a:pPr>
            <a:r>
              <a:t/>
            </a:r>
            <a:endParaRPr b="1"/>
          </a:p>
          <a:p>
            <a:pPr indent="-342900" lvl="0" marL="457200" rtl="0" algn="l">
              <a:spcBef>
                <a:spcPts val="0"/>
              </a:spcBef>
              <a:spcAft>
                <a:spcPts val="0"/>
              </a:spcAft>
              <a:buSzPts val="1800"/>
              <a:buChar char="-"/>
            </a:pPr>
            <a:r>
              <a:rPr lang="es"/>
              <a:t>Los investigadores tienen cada vez más poder sobre los participantes, a menudo en colaboración con empresas y gobiernos.</a:t>
            </a:r>
            <a:endParaRPr/>
          </a:p>
          <a:p>
            <a:pPr indent="-317500" lvl="1" marL="914400" rtl="0" algn="l">
              <a:spcBef>
                <a:spcPts val="0"/>
              </a:spcBef>
              <a:spcAft>
                <a:spcPts val="0"/>
              </a:spcAft>
              <a:buSzPts val="1400"/>
              <a:buChar char="-"/>
            </a:pPr>
            <a:r>
              <a:rPr lang="es"/>
              <a:t>El poder se refiere a la capacidad de actuar sobre las personas sin su consentimiento o conocimiento.</a:t>
            </a:r>
            <a:endParaRPr/>
          </a:p>
          <a:p>
            <a:pPr indent="-342900" lvl="0" marL="457200" rtl="0" algn="l">
              <a:spcBef>
                <a:spcPts val="0"/>
              </a:spcBef>
              <a:spcAft>
                <a:spcPts val="0"/>
              </a:spcAft>
              <a:buSzPts val="1800"/>
              <a:buChar char="-"/>
            </a:pPr>
            <a:r>
              <a:rPr lang="es"/>
              <a:t>Los investigadores deben decidir cómo ejercer su poder basándose en reglas, leyes y normas incoherentes y superpuestas.</a:t>
            </a:r>
            <a:endParaRPr/>
          </a:p>
          <a:p>
            <a:pPr indent="-317500" lvl="1" marL="914400" rtl="0" algn="l">
              <a:spcBef>
                <a:spcPts val="0"/>
              </a:spcBef>
              <a:spcAft>
                <a:spcPts val="0"/>
              </a:spcAft>
              <a:buSzPts val="1400"/>
              <a:buChar char="-"/>
            </a:pPr>
            <a:r>
              <a:rPr lang="es"/>
              <a:t>Una fuente de esta incoherencia es que las capacidades de la era digital están cambiando más rápidamente que las reglas, leyes y normas.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a:t>
            </a:r>
            <a:r>
              <a:rPr lang="es"/>
              <a:t>nfoque basado en principios</a:t>
            </a:r>
            <a:endParaRPr/>
          </a:p>
        </p:txBody>
      </p:sp>
      <p:sp>
        <p:nvSpPr>
          <p:cNvPr id="481" name="Google Shape;481;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482" name="Google Shape;482;p69"/>
          <p:cNvPicPr preferRelativeResize="0"/>
          <p:nvPr/>
        </p:nvPicPr>
        <p:blipFill>
          <a:blip r:embed="rId3">
            <a:alphaModFix/>
          </a:blip>
          <a:stretch>
            <a:fillRect/>
          </a:stretch>
        </p:blipFill>
        <p:spPr>
          <a:xfrm>
            <a:off x="557275" y="1491050"/>
            <a:ext cx="8275024" cy="2415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Respeto a las personas</a:t>
            </a:r>
            <a:endParaRPr/>
          </a:p>
        </p:txBody>
      </p:sp>
      <p:sp>
        <p:nvSpPr>
          <p:cNvPr id="488" name="Google Shape;488;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s"/>
              <a:t>El respeto a las personas consiste en tratarlas como autónomas y cumplir sus deseos.</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s"/>
              <a:t>En todos los ejemplos, los investigadores hicieron cosas a los participantes </a:t>
            </a:r>
            <a:r>
              <a:rPr lang="es"/>
              <a:t>sin su consentimiento o conocimiento. </a:t>
            </a:r>
            <a:endParaRPr/>
          </a:p>
          <a:p>
            <a:pPr indent="-317500" lvl="1" marL="914400" rtl="0" algn="l">
              <a:spcBef>
                <a:spcPts val="0"/>
              </a:spcBef>
              <a:spcAft>
                <a:spcPts val="0"/>
              </a:spcAft>
              <a:buSzPts val="1400"/>
              <a:buChar char="-"/>
            </a:pPr>
            <a:r>
              <a:rPr lang="es"/>
              <a:t>utilizaron sus datos (Tastes, Ties o Time), </a:t>
            </a:r>
            <a:endParaRPr/>
          </a:p>
          <a:p>
            <a:pPr indent="-317500" lvl="1" marL="914400" rtl="0" algn="l">
              <a:spcBef>
                <a:spcPts val="0"/>
              </a:spcBef>
              <a:spcAft>
                <a:spcPts val="0"/>
              </a:spcAft>
              <a:buSzPts val="1400"/>
              <a:buChar char="-"/>
            </a:pPr>
            <a:r>
              <a:rPr lang="es"/>
              <a:t>utilizaron su ordenador para realizar una tarea de medición (Encore);</a:t>
            </a:r>
            <a:endParaRPr/>
          </a:p>
          <a:p>
            <a:pPr indent="-317500" lvl="1" marL="914400" rtl="0" algn="l">
              <a:spcBef>
                <a:spcPts val="0"/>
              </a:spcBef>
              <a:spcAft>
                <a:spcPts val="0"/>
              </a:spcAft>
              <a:buSzPts val="1400"/>
              <a:buChar char="-"/>
            </a:pPr>
            <a:r>
              <a:rPr lang="es"/>
              <a:t>o los inscribieron en un experimento (Emotional Contagion)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s"/>
              <a:t>La violación del principio de respeto a las personas no convierte automáticamente estos estudios en éticamente inadmisibles; </a:t>
            </a:r>
            <a:endParaRPr/>
          </a:p>
          <a:p>
            <a:pPr indent="-317500" lvl="1" marL="914400" rtl="0" algn="l">
              <a:spcBef>
                <a:spcPts val="0"/>
              </a:spcBef>
              <a:spcAft>
                <a:spcPts val="0"/>
              </a:spcAft>
              <a:buSzPts val="1400"/>
              <a:buChar char="-"/>
            </a:pPr>
            <a:r>
              <a:rPr lang="es"/>
              <a:t>el respeto a las personas es uno de los cuatro principios.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Beneficencia</a:t>
            </a:r>
            <a:endParaRPr/>
          </a:p>
        </p:txBody>
      </p:sp>
      <p:sp>
        <p:nvSpPr>
          <p:cNvPr id="494" name="Google Shape;494;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La beneficencia consiste en comprender y mejorar el perfil de riesgo/beneficio de su estudio, y luego decidir si alcanza el equilibrio adecuado.</a:t>
            </a:r>
            <a:endParaRPr/>
          </a:p>
          <a:p>
            <a:pPr indent="-317500" lvl="1" marL="914400" rtl="0" algn="l">
              <a:spcBef>
                <a:spcPts val="0"/>
              </a:spcBef>
              <a:spcAft>
                <a:spcPts val="0"/>
              </a:spcAft>
              <a:buSzPts val="1400"/>
              <a:buChar char="-"/>
            </a:pPr>
            <a:r>
              <a:rPr lang="es"/>
              <a:t>Minimizar riesgos, maximizar beneficios, luego decidir.</a:t>
            </a:r>
            <a:endParaRPr/>
          </a:p>
          <a:p>
            <a:pPr indent="0" lvl="0" marL="914400" rtl="0" algn="l">
              <a:spcBef>
                <a:spcPts val="0"/>
              </a:spcBef>
              <a:spcAft>
                <a:spcPts val="0"/>
              </a:spcAft>
              <a:buNone/>
            </a:pPr>
            <a:r>
              <a:t/>
            </a:r>
            <a:endParaRPr/>
          </a:p>
          <a:p>
            <a:pPr indent="-342900" lvl="0" marL="457200" rtl="0" algn="l">
              <a:spcBef>
                <a:spcPts val="0"/>
              </a:spcBef>
              <a:spcAft>
                <a:spcPts val="0"/>
              </a:spcAft>
              <a:buSzPts val="1800"/>
              <a:buChar char="-"/>
            </a:pPr>
            <a:r>
              <a:rPr lang="es"/>
              <a:t>El análisis de riesgos debe incluir dos elementos: la probabilidad de que se produzcan acontecimientos adversos y la gravedad de los mismos.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Nuestro SICSS! Santiago de Chile, 2023</a:t>
            </a:r>
            <a:endParaRPr/>
          </a:p>
        </p:txBody>
      </p:sp>
      <p:pic>
        <p:nvPicPr>
          <p:cNvPr id="113" name="Google Shape;113;p18"/>
          <p:cNvPicPr preferRelativeResize="0"/>
          <p:nvPr/>
        </p:nvPicPr>
        <p:blipFill>
          <a:blip r:embed="rId3">
            <a:alphaModFix/>
          </a:blip>
          <a:stretch>
            <a:fillRect/>
          </a:stretch>
        </p:blipFill>
        <p:spPr>
          <a:xfrm>
            <a:off x="2275854" y="993168"/>
            <a:ext cx="1152811" cy="1444534"/>
          </a:xfrm>
          <a:prstGeom prst="rect">
            <a:avLst/>
          </a:prstGeom>
          <a:noFill/>
          <a:ln>
            <a:noFill/>
          </a:ln>
        </p:spPr>
      </p:pic>
      <p:pic>
        <p:nvPicPr>
          <p:cNvPr id="114" name="Google Shape;114;p18"/>
          <p:cNvPicPr preferRelativeResize="0"/>
          <p:nvPr/>
        </p:nvPicPr>
        <p:blipFill>
          <a:blip r:embed="rId4">
            <a:alphaModFix/>
          </a:blip>
          <a:stretch>
            <a:fillRect/>
          </a:stretch>
        </p:blipFill>
        <p:spPr>
          <a:xfrm>
            <a:off x="3836707" y="1010440"/>
            <a:ext cx="1320028" cy="1444532"/>
          </a:xfrm>
          <a:prstGeom prst="rect">
            <a:avLst/>
          </a:prstGeom>
          <a:noFill/>
          <a:ln>
            <a:noFill/>
          </a:ln>
        </p:spPr>
      </p:pic>
      <p:pic>
        <p:nvPicPr>
          <p:cNvPr id="115" name="Google Shape;115;p18"/>
          <p:cNvPicPr preferRelativeResize="0"/>
          <p:nvPr/>
        </p:nvPicPr>
        <p:blipFill>
          <a:blip r:embed="rId5">
            <a:alphaModFix/>
          </a:blip>
          <a:stretch>
            <a:fillRect/>
          </a:stretch>
        </p:blipFill>
        <p:spPr>
          <a:xfrm>
            <a:off x="5652602" y="975901"/>
            <a:ext cx="1259891" cy="1479077"/>
          </a:xfrm>
          <a:prstGeom prst="rect">
            <a:avLst/>
          </a:prstGeom>
          <a:noFill/>
          <a:ln>
            <a:noFill/>
          </a:ln>
        </p:spPr>
      </p:pic>
      <p:pic>
        <p:nvPicPr>
          <p:cNvPr id="116" name="Google Shape;116;p18"/>
          <p:cNvPicPr preferRelativeResize="0"/>
          <p:nvPr/>
        </p:nvPicPr>
        <p:blipFill>
          <a:blip r:embed="rId6">
            <a:alphaModFix/>
          </a:blip>
          <a:stretch>
            <a:fillRect/>
          </a:stretch>
        </p:blipFill>
        <p:spPr>
          <a:xfrm>
            <a:off x="4934906" y="3011192"/>
            <a:ext cx="1152819" cy="1474169"/>
          </a:xfrm>
          <a:prstGeom prst="rect">
            <a:avLst/>
          </a:prstGeom>
          <a:noFill/>
          <a:ln>
            <a:noFill/>
          </a:ln>
        </p:spPr>
      </p:pic>
      <p:pic>
        <p:nvPicPr>
          <p:cNvPr id="117" name="Google Shape;117;p18"/>
          <p:cNvPicPr preferRelativeResize="0"/>
          <p:nvPr/>
        </p:nvPicPr>
        <p:blipFill>
          <a:blip r:embed="rId7">
            <a:alphaModFix/>
          </a:blip>
          <a:stretch>
            <a:fillRect/>
          </a:stretch>
        </p:blipFill>
        <p:spPr>
          <a:xfrm>
            <a:off x="2913017" y="3011190"/>
            <a:ext cx="1366209" cy="1381216"/>
          </a:xfrm>
          <a:prstGeom prst="rect">
            <a:avLst/>
          </a:prstGeom>
          <a:noFill/>
          <a:ln>
            <a:noFill/>
          </a:ln>
        </p:spPr>
      </p:pic>
      <p:sp>
        <p:nvSpPr>
          <p:cNvPr id="118" name="Google Shape;118;p18"/>
          <p:cNvSpPr txBox="1"/>
          <p:nvPr/>
        </p:nvSpPr>
        <p:spPr>
          <a:xfrm>
            <a:off x="2168838" y="2424478"/>
            <a:ext cx="14595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Light"/>
                <a:ea typeface="Roboto Light"/>
                <a:cs typeface="Roboto Light"/>
                <a:sym typeface="Roboto Light"/>
              </a:rPr>
              <a:t>Andrés Abeliuk</a:t>
            </a:r>
            <a:endParaRPr>
              <a:latin typeface="Roboto Light"/>
              <a:ea typeface="Roboto Light"/>
              <a:cs typeface="Roboto Light"/>
              <a:sym typeface="Roboto Light"/>
            </a:endParaRPr>
          </a:p>
        </p:txBody>
      </p:sp>
      <p:sp>
        <p:nvSpPr>
          <p:cNvPr id="119" name="Google Shape;119;p18"/>
          <p:cNvSpPr txBox="1"/>
          <p:nvPr/>
        </p:nvSpPr>
        <p:spPr>
          <a:xfrm>
            <a:off x="3866796" y="2424479"/>
            <a:ext cx="12597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Light"/>
                <a:ea typeface="Roboto Light"/>
                <a:cs typeface="Roboto Light"/>
                <a:sym typeface="Roboto Light"/>
              </a:rPr>
              <a:t>Pablo Beytía</a:t>
            </a:r>
            <a:endParaRPr>
              <a:latin typeface="Roboto Light"/>
              <a:ea typeface="Roboto Light"/>
              <a:cs typeface="Roboto Light"/>
              <a:sym typeface="Roboto Light"/>
            </a:endParaRPr>
          </a:p>
        </p:txBody>
      </p:sp>
      <p:sp>
        <p:nvSpPr>
          <p:cNvPr id="120" name="Google Shape;120;p18"/>
          <p:cNvSpPr txBox="1"/>
          <p:nvPr/>
        </p:nvSpPr>
        <p:spPr>
          <a:xfrm>
            <a:off x="5715472" y="2424479"/>
            <a:ext cx="12597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Light"/>
                <a:ea typeface="Roboto Light"/>
                <a:cs typeface="Roboto Light"/>
                <a:sym typeface="Roboto Light"/>
              </a:rPr>
              <a:t>Juan Reutter</a:t>
            </a:r>
            <a:endParaRPr>
              <a:latin typeface="Roboto Light"/>
              <a:ea typeface="Roboto Light"/>
              <a:cs typeface="Roboto Light"/>
              <a:sym typeface="Roboto Light"/>
            </a:endParaRPr>
          </a:p>
        </p:txBody>
      </p:sp>
      <p:sp>
        <p:nvSpPr>
          <p:cNvPr id="121" name="Google Shape;121;p18"/>
          <p:cNvSpPr txBox="1"/>
          <p:nvPr/>
        </p:nvSpPr>
        <p:spPr>
          <a:xfrm>
            <a:off x="2966214" y="4444932"/>
            <a:ext cx="12597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Light"/>
                <a:ea typeface="Roboto Light"/>
                <a:cs typeface="Roboto Light"/>
                <a:sym typeface="Roboto Light"/>
              </a:rPr>
              <a:t>Pedro Seguel</a:t>
            </a:r>
            <a:endParaRPr>
              <a:latin typeface="Roboto Light"/>
              <a:ea typeface="Roboto Light"/>
              <a:cs typeface="Roboto Light"/>
              <a:sym typeface="Roboto Light"/>
            </a:endParaRPr>
          </a:p>
        </p:txBody>
      </p:sp>
      <p:sp>
        <p:nvSpPr>
          <p:cNvPr id="122" name="Google Shape;122;p18"/>
          <p:cNvSpPr txBox="1"/>
          <p:nvPr/>
        </p:nvSpPr>
        <p:spPr>
          <a:xfrm>
            <a:off x="4777846" y="4444922"/>
            <a:ext cx="17640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Roboto Light"/>
                <a:ea typeface="Roboto Light"/>
                <a:cs typeface="Roboto Light"/>
                <a:sym typeface="Roboto Light"/>
              </a:rPr>
              <a:t>Hernán Sarmiento</a:t>
            </a:r>
            <a:endParaRPr>
              <a:latin typeface="Roboto Light"/>
              <a:ea typeface="Roboto Light"/>
              <a:cs typeface="Roboto Light"/>
              <a:sym typeface="Robo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Beneficencia</a:t>
            </a:r>
            <a:endParaRPr/>
          </a:p>
        </p:txBody>
      </p:sp>
      <p:sp>
        <p:nvSpPr>
          <p:cNvPr id="500" name="Google Shape;500;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s"/>
              <a:t>En el estudio de</a:t>
            </a:r>
            <a:r>
              <a:rPr lang="es"/>
              <a:t> </a:t>
            </a:r>
            <a:r>
              <a:rPr b="1" lang="es"/>
              <a:t>Contagio emocional</a:t>
            </a:r>
            <a:r>
              <a:rPr lang="es"/>
              <a:t>, se podría haber intentado descartar a los menores de 18 años y a las personas especialmente propensas a reaccionar mal al tratamiento.</a:t>
            </a:r>
            <a:endParaRPr/>
          </a:p>
          <a:p>
            <a:pPr indent="-334327" lvl="0" marL="457200" rtl="0" algn="l">
              <a:spcBef>
                <a:spcPts val="1000"/>
              </a:spcBef>
              <a:spcAft>
                <a:spcPts val="0"/>
              </a:spcAft>
              <a:buSzPct val="100000"/>
              <a:buChar char="-"/>
            </a:pPr>
            <a:r>
              <a:rPr lang="es"/>
              <a:t>También podrían haber intentado minimizar el número de participantes utilizando métodos estadísticos eficaces.</a:t>
            </a:r>
            <a:endParaRPr/>
          </a:p>
          <a:p>
            <a:pPr indent="-334327" lvl="0" marL="457200" rtl="0" algn="l">
              <a:spcBef>
                <a:spcPts val="1000"/>
              </a:spcBef>
              <a:spcAft>
                <a:spcPts val="0"/>
              </a:spcAft>
              <a:buSzPct val="100000"/>
              <a:buChar char="-"/>
            </a:pPr>
            <a:r>
              <a:rPr lang="es"/>
              <a:t>En </a:t>
            </a:r>
            <a:r>
              <a:rPr b="1" lang="es"/>
              <a:t>Tastes, Ties, and Time</a:t>
            </a:r>
            <a:r>
              <a:rPr lang="es"/>
              <a:t>, se podrían haber tomado precauciones adicionales al publicar los datos.</a:t>
            </a:r>
            <a:endParaRPr/>
          </a:p>
          <a:p>
            <a:pPr indent="-334327" lvl="0" marL="457200" rtl="0" algn="l">
              <a:spcBef>
                <a:spcPts val="1000"/>
              </a:spcBef>
              <a:spcAft>
                <a:spcPts val="0"/>
              </a:spcAft>
              <a:buSzPct val="100000"/>
              <a:buChar char="-"/>
            </a:pPr>
            <a:r>
              <a:rPr lang="es"/>
              <a:t>En </a:t>
            </a:r>
            <a:r>
              <a:rPr b="1" lang="es"/>
              <a:t>Encore,</a:t>
            </a:r>
            <a:r>
              <a:rPr lang="es"/>
              <a:t> se podrían haber intentado reducir al mínimo el número de solicitudes arriesgadas para alcanzar los objetivos de medición del proyecto, </a:t>
            </a:r>
            <a:endParaRPr/>
          </a:p>
          <a:p>
            <a:pPr indent="-334327" lvl="0" marL="457200" rtl="0" algn="l">
              <a:spcBef>
                <a:spcPts val="1000"/>
              </a:spcBef>
              <a:spcAft>
                <a:spcPts val="1000"/>
              </a:spcAft>
              <a:buSzPct val="100000"/>
              <a:buChar char="-"/>
            </a:pPr>
            <a:r>
              <a:rPr lang="es"/>
              <a:t>y podrían haber excluido a los participantes más amenazados por los gobiernos represivos.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Justicia</a:t>
            </a:r>
            <a:endParaRPr/>
          </a:p>
        </p:txBody>
      </p:sp>
      <p:sp>
        <p:nvSpPr>
          <p:cNvPr id="506" name="Google Shape;506;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La justicia consiste en garantizar que los riesgos y beneficios de la investigación se distribuyan equitativamente.</a:t>
            </a:r>
            <a:endParaRPr/>
          </a:p>
          <a:p>
            <a:pPr indent="-342900" lvl="0" marL="457200" rtl="0" algn="l">
              <a:spcBef>
                <a:spcPts val="1000"/>
              </a:spcBef>
              <a:spcAft>
                <a:spcPts val="0"/>
              </a:spcAft>
              <a:buSzPts val="1800"/>
              <a:buChar char="-"/>
            </a:pPr>
            <a:r>
              <a:rPr lang="es"/>
              <a:t>Es decir, no debe darse el caso de que un grupo de la sociedad asuma los costes de la investigación mientras otro grupo recoge sus beneficios.</a:t>
            </a:r>
            <a:endParaRPr sz="1100">
              <a:solidFill>
                <a:schemeClr val="dk1"/>
              </a:solidFill>
              <a:latin typeface="Arial"/>
              <a:ea typeface="Arial"/>
              <a:cs typeface="Arial"/>
              <a:sym typeface="Arial"/>
            </a:endParaRPr>
          </a:p>
          <a:p>
            <a:pPr indent="-342900" lvl="0" marL="457200" rtl="0" algn="l">
              <a:spcBef>
                <a:spcPts val="1000"/>
              </a:spcBef>
              <a:spcAft>
                <a:spcPts val="0"/>
              </a:spcAft>
              <a:buSzPts val="1800"/>
              <a:buChar char="-"/>
            </a:pPr>
            <a:r>
              <a:rPr lang="es"/>
              <a:t>Además de las cuestiones relativas a la protección y el acceso, el principio de justicia plantea cuestiones relativas a la compensación adecuada para los participantes.</a:t>
            </a:r>
            <a:endParaRPr/>
          </a:p>
          <a:p>
            <a:pPr indent="0" lvl="0" marL="0" rtl="0" algn="l">
              <a:spcBef>
                <a:spcPts val="10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Justicia</a:t>
            </a:r>
            <a:endParaRPr/>
          </a:p>
        </p:txBody>
      </p:sp>
      <p:sp>
        <p:nvSpPr>
          <p:cNvPr id="512" name="Google Shape;512;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s"/>
              <a:t>Aplicar el principio de justicia a nuestros tres ejemplos ofrece otra forma de verlos. </a:t>
            </a:r>
            <a:endParaRPr/>
          </a:p>
          <a:p>
            <a:pPr indent="-334327" lvl="0" marL="457200" rtl="0" algn="l">
              <a:spcBef>
                <a:spcPts val="1000"/>
              </a:spcBef>
              <a:spcAft>
                <a:spcPts val="0"/>
              </a:spcAft>
              <a:buSzPct val="100000"/>
              <a:buChar char="-"/>
            </a:pPr>
            <a:r>
              <a:rPr lang="es"/>
              <a:t>En ninguno de los tres estudios se compensó económicamente a los participantes.</a:t>
            </a:r>
            <a:endParaRPr/>
          </a:p>
          <a:p>
            <a:pPr indent="-334327" lvl="0" marL="457200" rtl="0" algn="l">
              <a:spcBef>
                <a:spcPts val="1000"/>
              </a:spcBef>
              <a:spcAft>
                <a:spcPts val="0"/>
              </a:spcAft>
              <a:buSzPct val="100000"/>
              <a:buChar char="-"/>
            </a:pPr>
            <a:r>
              <a:rPr b="1" lang="es"/>
              <a:t>Encore</a:t>
            </a:r>
            <a:r>
              <a:rPr lang="es"/>
              <a:t> plantea las cuestiones más complejas sobre el principio de Justicia.</a:t>
            </a:r>
            <a:endParaRPr/>
          </a:p>
          <a:p>
            <a:pPr indent="-310832" lvl="1" marL="914400" rtl="0" algn="l">
              <a:spcBef>
                <a:spcPts val="1000"/>
              </a:spcBef>
              <a:spcAft>
                <a:spcPts val="0"/>
              </a:spcAft>
              <a:buSzPct val="100000"/>
              <a:buChar char="-"/>
            </a:pPr>
            <a:r>
              <a:rPr lang="es"/>
              <a:t>Mientras que el principio de Beneficencia podría sugerir la exclusión de participantes de países con gobiernos represivos, </a:t>
            </a:r>
            <a:endParaRPr/>
          </a:p>
          <a:p>
            <a:pPr indent="-310832" lvl="1" marL="914400" rtl="0" algn="l">
              <a:spcBef>
                <a:spcPts val="1000"/>
              </a:spcBef>
              <a:spcAft>
                <a:spcPts val="0"/>
              </a:spcAft>
              <a:buSzPct val="100000"/>
              <a:buChar char="-"/>
            </a:pPr>
            <a:r>
              <a:rPr lang="es"/>
              <a:t>el principio de Justicia podría defender que se permita a estas personas participar en mediciones precisas de la censura en Internet y beneficiarse de ellas.</a:t>
            </a:r>
            <a:endParaRPr/>
          </a:p>
          <a:p>
            <a:pPr indent="-334327" lvl="0" marL="457200" rtl="0" algn="l">
              <a:spcBef>
                <a:spcPts val="1000"/>
              </a:spcBef>
              <a:spcAft>
                <a:spcPts val="0"/>
              </a:spcAft>
              <a:buSzPct val="100000"/>
              <a:buChar char="-"/>
            </a:pPr>
            <a:r>
              <a:rPr lang="es"/>
              <a:t>En </a:t>
            </a:r>
            <a:r>
              <a:rPr b="1" lang="es"/>
              <a:t>T</a:t>
            </a:r>
            <a:r>
              <a:rPr b="1" lang="es"/>
              <a:t>astes, Ties, and Time</a:t>
            </a:r>
            <a:r>
              <a:rPr lang="es"/>
              <a:t> plantea dudas porque un grupo de estudiantes soportó las cargas de la investigación y sólo se benefició la sociedad en su conjunto.</a:t>
            </a:r>
            <a:endParaRPr/>
          </a:p>
          <a:p>
            <a:pPr indent="0" lvl="0" marL="0" rtl="0" algn="l">
              <a:spcBef>
                <a:spcPts val="100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Justicia</a:t>
            </a:r>
            <a:endParaRPr/>
          </a:p>
        </p:txBody>
      </p:sp>
      <p:sp>
        <p:nvSpPr>
          <p:cNvPr id="518" name="Google Shape;518;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En </a:t>
            </a:r>
            <a:r>
              <a:rPr b="1" lang="es"/>
              <a:t>Contagio emocional</a:t>
            </a:r>
            <a:r>
              <a:rPr lang="es"/>
              <a:t>, los participantes que soportaron la carga de la investigación fueron una muestra aleatoria de la población con más probabilidades de beneficiarse de los resultados (a saber, los usuarios de Facebook). </a:t>
            </a:r>
            <a:endParaRPr/>
          </a:p>
          <a:p>
            <a:pPr indent="-342900" lvl="0" marL="457200" rtl="0" algn="l">
              <a:spcBef>
                <a:spcPts val="1000"/>
              </a:spcBef>
              <a:spcAft>
                <a:spcPts val="0"/>
              </a:spcAft>
              <a:buSzPts val="1800"/>
              <a:buChar char="-"/>
            </a:pPr>
            <a:r>
              <a:rPr lang="es"/>
              <a:t>En este sentido, el diseño de Emotional Contagion se ajustaba bien al principio de justicia.</a:t>
            </a:r>
            <a:endParaRPr/>
          </a:p>
          <a:p>
            <a:pPr indent="0" lvl="0" marL="0" rtl="0" algn="l">
              <a:spcBef>
                <a:spcPts val="100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Respeto de la ley y el interés público</a:t>
            </a:r>
            <a:endParaRPr/>
          </a:p>
        </p:txBody>
      </p:sp>
      <p:sp>
        <p:nvSpPr>
          <p:cNvPr id="524" name="Google Shape;524;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El respeto de la ley y el interés público amplía el principio de beneficencia más allá de los participantes en la investigación para incluir a todas las partes interesadas.</a:t>
            </a:r>
            <a:endParaRPr/>
          </a:p>
          <a:p>
            <a:pPr indent="0" lvl="0" marL="457200" rtl="0" algn="l">
              <a:spcBef>
                <a:spcPts val="0"/>
              </a:spcBef>
              <a:spcAft>
                <a:spcPts val="0"/>
              </a:spcAft>
              <a:buNone/>
            </a:pPr>
            <a:r>
              <a:t/>
            </a:r>
            <a:endParaRPr b="1"/>
          </a:p>
          <a:p>
            <a:pPr indent="-342900" lvl="0" marL="457200" rtl="0" algn="l">
              <a:spcBef>
                <a:spcPts val="0"/>
              </a:spcBef>
              <a:spcAft>
                <a:spcPts val="0"/>
              </a:spcAft>
              <a:buSzPts val="1800"/>
              <a:buChar char="-"/>
            </a:pPr>
            <a:r>
              <a:rPr b="1" lang="es"/>
              <a:t>Cumplimiento</a:t>
            </a:r>
            <a:r>
              <a:rPr lang="es"/>
              <a:t> significa que los investigadores deben tratar de identificar y obedecer las leyes, contratos y condiciones de servicio pertinentes.</a:t>
            </a:r>
            <a:br>
              <a:rPr lang="es"/>
            </a:br>
            <a:endParaRPr/>
          </a:p>
          <a:p>
            <a:pPr indent="-342900" lvl="0" marL="457200" rtl="0" algn="l">
              <a:spcBef>
                <a:spcPts val="0"/>
              </a:spcBef>
              <a:spcAft>
                <a:spcPts val="0"/>
              </a:spcAft>
              <a:buSzPts val="1800"/>
              <a:buChar char="-"/>
            </a:pPr>
            <a:r>
              <a:rPr b="1" lang="es"/>
              <a:t>Rendición de cuentas basada en la transparencia</a:t>
            </a:r>
            <a:r>
              <a:rPr lang="es"/>
              <a:t>  que significa que los investigadores deben ser claros sobre sus objetivos, métodos y resultados en todas las fases de su investigación y asumir la responsabilidad de sus acciones.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Respeto de la ley y el interés público</a:t>
            </a:r>
            <a:endParaRPr/>
          </a:p>
        </p:txBody>
      </p:sp>
      <p:sp>
        <p:nvSpPr>
          <p:cNvPr id="530" name="Google Shape;530;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Grimmelmann (2015) ha argumentado que </a:t>
            </a:r>
            <a:r>
              <a:rPr b="1" lang="es"/>
              <a:t>Emotional Contagion</a:t>
            </a:r>
            <a:r>
              <a:rPr lang="es"/>
              <a:t> podría haber sido ilegal en el Estado de Maryland.</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s"/>
              <a:t>Los tres estudios publicaron sus resultados en revistas académicas, lo que permite una rendición de cuentas basada en la transparencia</a:t>
            </a:r>
            <a:endParaRPr/>
          </a:p>
          <a:p>
            <a:pPr indent="-317500" lvl="1" marL="914400" rtl="0" algn="l">
              <a:spcBef>
                <a:spcPts val="0"/>
              </a:spcBef>
              <a:spcAft>
                <a:spcPts val="0"/>
              </a:spcAft>
              <a:buSzPts val="1400"/>
              <a:buChar char="-"/>
            </a:pPr>
            <a:r>
              <a:rPr lang="es"/>
              <a:t>Emotional Contagion se publicó en acceso abierto, por lo que la comunidad investigadora y el público en general fueron informados -a posteriori- sobre el diseño y los resultados de la investigación.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Cuatro principios para la evaluación de la investigación</a:t>
            </a:r>
            <a:endParaRPr/>
          </a:p>
        </p:txBody>
      </p:sp>
      <p:sp>
        <p:nvSpPr>
          <p:cNvPr id="536" name="Google Shape;536;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La aplicación de estos principios no siempre es sencilla y requiere un cuidadoso equilibrio.</a:t>
            </a:r>
            <a:endParaRPr/>
          </a:p>
          <a:p>
            <a:pPr indent="-317500" lvl="1" marL="914400" rtl="0" algn="l">
              <a:spcBef>
                <a:spcPts val="0"/>
              </a:spcBef>
              <a:spcAft>
                <a:spcPts val="0"/>
              </a:spcAft>
              <a:buSzPts val="1400"/>
              <a:buChar char="-"/>
            </a:pPr>
            <a:r>
              <a:rPr lang="es"/>
              <a:t>puede implicar compromisos difíciles.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s"/>
              <a:t>Por ejemplo, en el caso del debriefing de los participantes de Contagio emocional:</a:t>
            </a:r>
            <a:endParaRPr/>
          </a:p>
          <a:p>
            <a:pPr indent="-317500" lvl="1" marL="914400" rtl="0" algn="l">
              <a:spcBef>
                <a:spcPts val="0"/>
              </a:spcBef>
              <a:spcAft>
                <a:spcPts val="0"/>
              </a:spcAft>
              <a:buSzPts val="1400"/>
              <a:buChar char="-"/>
            </a:pPr>
            <a:r>
              <a:rPr lang="es"/>
              <a:t>El respeto a las personas podría fomentar el debriefing.</a:t>
            </a:r>
            <a:endParaRPr/>
          </a:p>
          <a:p>
            <a:pPr indent="-317500" lvl="1" marL="914400" rtl="0" algn="l">
              <a:spcBef>
                <a:spcPts val="0"/>
              </a:spcBef>
              <a:spcAft>
                <a:spcPts val="0"/>
              </a:spcAft>
              <a:buSzPts val="1400"/>
              <a:buChar char="-"/>
            </a:pPr>
            <a:r>
              <a:rPr lang="es"/>
              <a:t>La beneficencia puede desaconsejarla si puede causar daños.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s"/>
              <a:t>Equilibrar estos principios requiere una cuidadosa consideración y juicio.</a:t>
            </a:r>
            <a:endParaRPr/>
          </a:p>
          <a:p>
            <a:pPr indent="0" lvl="0" marL="45720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Dos marcos éticos</a:t>
            </a:r>
            <a:endParaRPr/>
          </a:p>
        </p:txBody>
      </p:sp>
      <p:sp>
        <p:nvSpPr>
          <p:cNvPr id="542" name="Google Shape;542;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a:t>Estos cuatro principios éticos se derivan en gran medida de dos marcos éticos más abstractos: el consecuencialismo y la deontología.</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b="1" lang="es"/>
              <a:t>Consecuencialismo (se centra en los fines)</a:t>
            </a:r>
            <a:endParaRPr b="1"/>
          </a:p>
          <a:p>
            <a:pPr indent="-342900" lvl="0" marL="457200" rtl="0" algn="l">
              <a:spcBef>
                <a:spcPts val="0"/>
              </a:spcBef>
              <a:spcAft>
                <a:spcPts val="0"/>
              </a:spcAft>
              <a:buSzPts val="1800"/>
              <a:buChar char="-"/>
            </a:pPr>
            <a:r>
              <a:rPr b="1" lang="es"/>
              <a:t>Deontología (centrada en los medios)</a:t>
            </a:r>
            <a:endParaRPr b="1"/>
          </a:p>
          <a:p>
            <a:pPr indent="0" lvl="0" marL="0" rtl="0" algn="l">
              <a:spcBef>
                <a:spcPts val="0"/>
              </a:spcBef>
              <a:spcAft>
                <a:spcPts val="0"/>
              </a:spcAft>
              <a:buNone/>
            </a:pPr>
            <a:r>
              <a:t/>
            </a:r>
            <a:endParaRPr b="1"/>
          </a:p>
          <a:p>
            <a:pPr indent="-342900" lvl="0" marL="457200" rtl="0" algn="l">
              <a:spcBef>
                <a:spcPts val="0"/>
              </a:spcBef>
              <a:spcAft>
                <a:spcPts val="0"/>
              </a:spcAft>
              <a:buSzPts val="1800"/>
              <a:buChar char="-"/>
            </a:pPr>
            <a:r>
              <a:rPr lang="es"/>
              <a:t>Ambos enfoques pueden llevarse al extremo</a:t>
            </a:r>
            <a:endParaRPr/>
          </a:p>
          <a:p>
            <a:pPr indent="-342900" lvl="0" marL="457200" rtl="0" algn="l">
              <a:spcBef>
                <a:spcPts val="0"/>
              </a:spcBef>
              <a:spcAft>
                <a:spcPts val="0"/>
              </a:spcAft>
              <a:buSzPts val="1800"/>
              <a:buChar char="-"/>
            </a:pPr>
            <a:r>
              <a:rPr lang="es"/>
              <a:t>La mayoría de los desacuerdos se producen entre personas que adoptan enfoques diferentes.</a:t>
            </a:r>
            <a:endParaRPr/>
          </a:p>
          <a:p>
            <a:pPr indent="-342900" lvl="0" marL="457200" rtl="0" algn="l">
              <a:spcBef>
                <a:spcPts val="0"/>
              </a:spcBef>
              <a:spcAft>
                <a:spcPts val="0"/>
              </a:spcAft>
              <a:buSzPts val="1800"/>
              <a:buChar char="-"/>
            </a:pPr>
            <a:r>
              <a:rPr lang="es"/>
              <a:t>En la práctica, la mayoría de los investigadores sociales adoptan implícitamente una mezcla de estos dos marcos éticos.</a:t>
            </a:r>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48" name="Google Shape;548;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Nuestro SICSS! Santiago de Chile, 2023</a:t>
            </a:r>
            <a:endParaRPr/>
          </a:p>
        </p:txBody>
      </p:sp>
      <p:pic>
        <p:nvPicPr>
          <p:cNvPr id="128" name="Google Shape;128;p19"/>
          <p:cNvPicPr preferRelativeResize="0"/>
          <p:nvPr/>
        </p:nvPicPr>
        <p:blipFill>
          <a:blip r:embed="rId3">
            <a:alphaModFix/>
          </a:blip>
          <a:stretch>
            <a:fillRect/>
          </a:stretch>
        </p:blipFill>
        <p:spPr>
          <a:xfrm>
            <a:off x="3484218" y="1318364"/>
            <a:ext cx="1433489" cy="1503521"/>
          </a:xfrm>
          <a:prstGeom prst="rect">
            <a:avLst/>
          </a:prstGeom>
          <a:noFill/>
          <a:ln>
            <a:noFill/>
          </a:ln>
        </p:spPr>
      </p:pic>
      <p:pic>
        <p:nvPicPr>
          <p:cNvPr id="129" name="Google Shape;129;p19"/>
          <p:cNvPicPr preferRelativeResize="0"/>
          <p:nvPr/>
        </p:nvPicPr>
        <p:blipFill>
          <a:blip r:embed="rId4">
            <a:alphaModFix/>
          </a:blip>
          <a:stretch>
            <a:fillRect/>
          </a:stretch>
        </p:blipFill>
        <p:spPr>
          <a:xfrm>
            <a:off x="2924762" y="3357177"/>
            <a:ext cx="1992940" cy="810412"/>
          </a:xfrm>
          <a:prstGeom prst="rect">
            <a:avLst/>
          </a:prstGeom>
          <a:noFill/>
          <a:ln>
            <a:noFill/>
          </a:ln>
        </p:spPr>
      </p:pic>
      <p:pic>
        <p:nvPicPr>
          <p:cNvPr id="130" name="Google Shape;130;p19"/>
          <p:cNvPicPr preferRelativeResize="0"/>
          <p:nvPr/>
        </p:nvPicPr>
        <p:blipFill>
          <a:blip r:embed="rId5">
            <a:alphaModFix/>
          </a:blip>
          <a:stretch>
            <a:fillRect/>
          </a:stretch>
        </p:blipFill>
        <p:spPr>
          <a:xfrm>
            <a:off x="5616173" y="1554815"/>
            <a:ext cx="1663124" cy="1030618"/>
          </a:xfrm>
          <a:prstGeom prst="rect">
            <a:avLst/>
          </a:prstGeom>
          <a:noFill/>
          <a:ln>
            <a:noFill/>
          </a:ln>
        </p:spPr>
      </p:pic>
      <p:pic>
        <p:nvPicPr>
          <p:cNvPr id="131" name="Google Shape;131;p19"/>
          <p:cNvPicPr preferRelativeResize="0"/>
          <p:nvPr/>
        </p:nvPicPr>
        <p:blipFill>
          <a:blip r:embed="rId6">
            <a:alphaModFix/>
          </a:blip>
          <a:stretch>
            <a:fillRect/>
          </a:stretch>
        </p:blipFill>
        <p:spPr>
          <a:xfrm>
            <a:off x="5759990" y="3480650"/>
            <a:ext cx="1629213" cy="563484"/>
          </a:xfrm>
          <a:prstGeom prst="rect">
            <a:avLst/>
          </a:prstGeom>
          <a:noFill/>
          <a:ln>
            <a:noFill/>
          </a:ln>
        </p:spPr>
      </p:pic>
      <p:pic>
        <p:nvPicPr>
          <p:cNvPr id="132" name="Google Shape;132;p19"/>
          <p:cNvPicPr preferRelativeResize="0"/>
          <p:nvPr/>
        </p:nvPicPr>
        <p:blipFill rotWithShape="1">
          <a:blip r:embed="rId7">
            <a:alphaModFix/>
          </a:blip>
          <a:srcRect b="27175" l="12764" r="11437" t="28193"/>
          <a:stretch/>
        </p:blipFill>
        <p:spPr>
          <a:xfrm>
            <a:off x="1200600" y="3510162"/>
            <a:ext cx="1142375" cy="504450"/>
          </a:xfrm>
          <a:prstGeom prst="rect">
            <a:avLst/>
          </a:prstGeom>
          <a:noFill/>
          <a:ln>
            <a:noFill/>
          </a:ln>
        </p:spPr>
      </p:pic>
      <p:pic>
        <p:nvPicPr>
          <p:cNvPr id="133" name="Google Shape;133;p19"/>
          <p:cNvPicPr preferRelativeResize="0"/>
          <p:nvPr/>
        </p:nvPicPr>
        <p:blipFill>
          <a:blip r:embed="rId8">
            <a:alphaModFix/>
          </a:blip>
          <a:stretch>
            <a:fillRect/>
          </a:stretch>
        </p:blipFill>
        <p:spPr>
          <a:xfrm>
            <a:off x="1200600" y="1615546"/>
            <a:ext cx="1455350" cy="756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Grandes expositores y tutores!</a:t>
            </a:r>
            <a:endParaRPr/>
          </a:p>
        </p:txBody>
      </p:sp>
      <p:pic>
        <p:nvPicPr>
          <p:cNvPr id="139" name="Google Shape;139;p20"/>
          <p:cNvPicPr preferRelativeResize="0"/>
          <p:nvPr/>
        </p:nvPicPr>
        <p:blipFill>
          <a:blip r:embed="rId3">
            <a:alphaModFix/>
          </a:blip>
          <a:stretch>
            <a:fillRect/>
          </a:stretch>
        </p:blipFill>
        <p:spPr>
          <a:xfrm>
            <a:off x="451650" y="1314661"/>
            <a:ext cx="1036750" cy="1052628"/>
          </a:xfrm>
          <a:prstGeom prst="rect">
            <a:avLst/>
          </a:prstGeom>
          <a:noFill/>
          <a:ln>
            <a:noFill/>
          </a:ln>
        </p:spPr>
      </p:pic>
      <p:pic>
        <p:nvPicPr>
          <p:cNvPr id="140" name="Google Shape;140;p20"/>
          <p:cNvPicPr preferRelativeResize="0"/>
          <p:nvPr/>
        </p:nvPicPr>
        <p:blipFill>
          <a:blip r:embed="rId4">
            <a:alphaModFix/>
          </a:blip>
          <a:stretch>
            <a:fillRect/>
          </a:stretch>
        </p:blipFill>
        <p:spPr>
          <a:xfrm>
            <a:off x="1614986" y="1331912"/>
            <a:ext cx="1166775" cy="1097717"/>
          </a:xfrm>
          <a:prstGeom prst="rect">
            <a:avLst/>
          </a:prstGeom>
          <a:noFill/>
          <a:ln>
            <a:noFill/>
          </a:ln>
        </p:spPr>
      </p:pic>
      <p:pic>
        <p:nvPicPr>
          <p:cNvPr id="141" name="Google Shape;141;p20"/>
          <p:cNvPicPr preferRelativeResize="0"/>
          <p:nvPr/>
        </p:nvPicPr>
        <p:blipFill>
          <a:blip r:embed="rId5">
            <a:alphaModFix/>
          </a:blip>
          <a:stretch>
            <a:fillRect/>
          </a:stretch>
        </p:blipFill>
        <p:spPr>
          <a:xfrm>
            <a:off x="2846356" y="1174013"/>
            <a:ext cx="1032309" cy="1467379"/>
          </a:xfrm>
          <a:prstGeom prst="rect">
            <a:avLst/>
          </a:prstGeom>
          <a:noFill/>
          <a:ln>
            <a:noFill/>
          </a:ln>
        </p:spPr>
      </p:pic>
      <p:pic>
        <p:nvPicPr>
          <p:cNvPr id="142" name="Google Shape;142;p20"/>
          <p:cNvPicPr preferRelativeResize="0"/>
          <p:nvPr/>
        </p:nvPicPr>
        <p:blipFill>
          <a:blip r:embed="rId6">
            <a:alphaModFix/>
          </a:blip>
          <a:stretch>
            <a:fillRect/>
          </a:stretch>
        </p:blipFill>
        <p:spPr>
          <a:xfrm>
            <a:off x="451650" y="2664233"/>
            <a:ext cx="956563" cy="1343833"/>
          </a:xfrm>
          <a:prstGeom prst="rect">
            <a:avLst/>
          </a:prstGeom>
          <a:noFill/>
          <a:ln>
            <a:noFill/>
          </a:ln>
        </p:spPr>
      </p:pic>
      <p:pic>
        <p:nvPicPr>
          <p:cNvPr id="143" name="Google Shape;143;p20"/>
          <p:cNvPicPr preferRelativeResize="0"/>
          <p:nvPr/>
        </p:nvPicPr>
        <p:blipFill>
          <a:blip r:embed="rId7">
            <a:alphaModFix/>
          </a:blip>
          <a:stretch>
            <a:fillRect/>
          </a:stretch>
        </p:blipFill>
        <p:spPr>
          <a:xfrm>
            <a:off x="1636672" y="2641389"/>
            <a:ext cx="1123408" cy="1140630"/>
          </a:xfrm>
          <a:prstGeom prst="rect">
            <a:avLst/>
          </a:prstGeom>
          <a:noFill/>
          <a:ln>
            <a:noFill/>
          </a:ln>
        </p:spPr>
      </p:pic>
      <p:pic>
        <p:nvPicPr>
          <p:cNvPr id="144" name="Google Shape;144;p20"/>
          <p:cNvPicPr preferRelativeResize="0"/>
          <p:nvPr/>
        </p:nvPicPr>
        <p:blipFill>
          <a:blip r:embed="rId8">
            <a:alphaModFix/>
          </a:blip>
          <a:stretch>
            <a:fillRect/>
          </a:stretch>
        </p:blipFill>
        <p:spPr>
          <a:xfrm>
            <a:off x="4036033" y="1185352"/>
            <a:ext cx="913035" cy="1390858"/>
          </a:xfrm>
          <a:prstGeom prst="rect">
            <a:avLst/>
          </a:prstGeom>
          <a:noFill/>
          <a:ln>
            <a:noFill/>
          </a:ln>
        </p:spPr>
      </p:pic>
      <p:pic>
        <p:nvPicPr>
          <p:cNvPr id="145" name="Google Shape;145;p20"/>
          <p:cNvPicPr preferRelativeResize="0"/>
          <p:nvPr/>
        </p:nvPicPr>
        <p:blipFill>
          <a:blip r:embed="rId9">
            <a:alphaModFix/>
          </a:blip>
          <a:stretch>
            <a:fillRect/>
          </a:stretch>
        </p:blipFill>
        <p:spPr>
          <a:xfrm>
            <a:off x="5106441" y="1162275"/>
            <a:ext cx="1032309" cy="1360983"/>
          </a:xfrm>
          <a:prstGeom prst="rect">
            <a:avLst/>
          </a:prstGeom>
          <a:noFill/>
          <a:ln>
            <a:noFill/>
          </a:ln>
        </p:spPr>
      </p:pic>
      <p:pic>
        <p:nvPicPr>
          <p:cNvPr id="146" name="Google Shape;146;p20"/>
          <p:cNvPicPr preferRelativeResize="0"/>
          <p:nvPr/>
        </p:nvPicPr>
        <p:blipFill>
          <a:blip r:embed="rId10">
            <a:alphaModFix/>
          </a:blip>
          <a:stretch>
            <a:fillRect/>
          </a:stretch>
        </p:blipFill>
        <p:spPr>
          <a:xfrm>
            <a:off x="2988536" y="2743835"/>
            <a:ext cx="1166756" cy="1184640"/>
          </a:xfrm>
          <a:prstGeom prst="rect">
            <a:avLst/>
          </a:prstGeom>
          <a:noFill/>
          <a:ln>
            <a:noFill/>
          </a:ln>
        </p:spPr>
      </p:pic>
      <p:pic>
        <p:nvPicPr>
          <p:cNvPr id="147" name="Google Shape;147;p20"/>
          <p:cNvPicPr preferRelativeResize="0"/>
          <p:nvPr/>
        </p:nvPicPr>
        <p:blipFill>
          <a:blip r:embed="rId11">
            <a:alphaModFix/>
          </a:blip>
          <a:stretch>
            <a:fillRect/>
          </a:stretch>
        </p:blipFill>
        <p:spPr>
          <a:xfrm>
            <a:off x="4454835" y="2667790"/>
            <a:ext cx="1166756" cy="1292331"/>
          </a:xfrm>
          <a:prstGeom prst="rect">
            <a:avLst/>
          </a:prstGeom>
          <a:noFill/>
          <a:ln>
            <a:noFill/>
          </a:ln>
        </p:spPr>
      </p:pic>
      <p:pic>
        <p:nvPicPr>
          <p:cNvPr id="148" name="Google Shape;148;p20"/>
          <p:cNvPicPr preferRelativeResize="0"/>
          <p:nvPr/>
        </p:nvPicPr>
        <p:blipFill>
          <a:blip r:embed="rId12">
            <a:alphaModFix/>
          </a:blip>
          <a:stretch>
            <a:fillRect/>
          </a:stretch>
        </p:blipFill>
        <p:spPr>
          <a:xfrm>
            <a:off x="6466150" y="1167074"/>
            <a:ext cx="1036749" cy="1351376"/>
          </a:xfrm>
          <a:prstGeom prst="rect">
            <a:avLst/>
          </a:prstGeom>
          <a:noFill/>
          <a:ln>
            <a:noFill/>
          </a:ln>
        </p:spPr>
      </p:pic>
      <p:pic>
        <p:nvPicPr>
          <p:cNvPr id="149" name="Google Shape;149;p20"/>
          <p:cNvPicPr preferRelativeResize="0"/>
          <p:nvPr/>
        </p:nvPicPr>
        <p:blipFill>
          <a:blip r:embed="rId13">
            <a:alphaModFix/>
          </a:blip>
          <a:stretch>
            <a:fillRect/>
          </a:stretch>
        </p:blipFill>
        <p:spPr>
          <a:xfrm>
            <a:off x="7665525" y="1259377"/>
            <a:ext cx="1166776" cy="1166776"/>
          </a:xfrm>
          <a:prstGeom prst="rect">
            <a:avLst/>
          </a:prstGeom>
          <a:noFill/>
          <a:ln>
            <a:noFill/>
          </a:ln>
        </p:spPr>
      </p:pic>
      <p:pic>
        <p:nvPicPr>
          <p:cNvPr id="150" name="Google Shape;150;p20"/>
          <p:cNvPicPr preferRelativeResize="0"/>
          <p:nvPr/>
        </p:nvPicPr>
        <p:blipFill>
          <a:blip r:embed="rId14">
            <a:alphaModFix/>
          </a:blip>
          <a:stretch>
            <a:fillRect/>
          </a:stretch>
        </p:blipFill>
        <p:spPr>
          <a:xfrm>
            <a:off x="6255450" y="2826825"/>
            <a:ext cx="1247439" cy="1184650"/>
          </a:xfrm>
          <a:prstGeom prst="rect">
            <a:avLst/>
          </a:prstGeom>
          <a:noFill/>
          <a:ln>
            <a:noFill/>
          </a:ln>
        </p:spPr>
      </p:pic>
      <p:pic>
        <p:nvPicPr>
          <p:cNvPr id="151" name="Google Shape;151;p20"/>
          <p:cNvPicPr preferRelativeResize="0"/>
          <p:nvPr/>
        </p:nvPicPr>
        <p:blipFill>
          <a:blip r:embed="rId15">
            <a:alphaModFix/>
          </a:blip>
          <a:stretch>
            <a:fillRect/>
          </a:stretch>
        </p:blipFill>
        <p:spPr>
          <a:xfrm>
            <a:off x="7665525" y="2794537"/>
            <a:ext cx="1247451" cy="12492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Más importante aún, ustedes!</a:t>
            </a:r>
            <a:endParaRPr/>
          </a:p>
        </p:txBody>
      </p:sp>
      <p:pic>
        <p:nvPicPr>
          <p:cNvPr id="157" name="Google Shape;157;p21"/>
          <p:cNvPicPr preferRelativeResize="0"/>
          <p:nvPr/>
        </p:nvPicPr>
        <p:blipFill>
          <a:blip r:embed="rId3">
            <a:alphaModFix/>
          </a:blip>
          <a:stretch>
            <a:fillRect/>
          </a:stretch>
        </p:blipFill>
        <p:spPr>
          <a:xfrm>
            <a:off x="208900" y="1517661"/>
            <a:ext cx="2873865" cy="2331328"/>
          </a:xfrm>
          <a:prstGeom prst="rect">
            <a:avLst/>
          </a:prstGeom>
          <a:noFill/>
          <a:ln>
            <a:noFill/>
          </a:ln>
        </p:spPr>
      </p:pic>
      <p:pic>
        <p:nvPicPr>
          <p:cNvPr id="158" name="Google Shape;158;p21"/>
          <p:cNvPicPr preferRelativeResize="0"/>
          <p:nvPr/>
        </p:nvPicPr>
        <p:blipFill>
          <a:blip r:embed="rId4">
            <a:alphaModFix/>
          </a:blip>
          <a:stretch>
            <a:fillRect/>
          </a:stretch>
        </p:blipFill>
        <p:spPr>
          <a:xfrm>
            <a:off x="3047259" y="1468300"/>
            <a:ext cx="2995610" cy="2430052"/>
          </a:xfrm>
          <a:prstGeom prst="rect">
            <a:avLst/>
          </a:prstGeom>
          <a:noFill/>
          <a:ln>
            <a:noFill/>
          </a:ln>
        </p:spPr>
      </p:pic>
      <p:pic>
        <p:nvPicPr>
          <p:cNvPr id="159" name="Google Shape;159;p21"/>
          <p:cNvPicPr preferRelativeResize="0"/>
          <p:nvPr/>
        </p:nvPicPr>
        <p:blipFill rotWithShape="1">
          <a:blip r:embed="rId5">
            <a:alphaModFix/>
          </a:blip>
          <a:srcRect b="0" l="5392" r="0" t="0"/>
          <a:stretch/>
        </p:blipFill>
        <p:spPr>
          <a:xfrm>
            <a:off x="6041525" y="1468300"/>
            <a:ext cx="2873875" cy="24300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SICSS">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